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1" r:id="rId2"/>
    <p:sldId id="285" r:id="rId3"/>
    <p:sldId id="256" r:id="rId4"/>
    <p:sldId id="284" r:id="rId5"/>
    <p:sldId id="257" r:id="rId6"/>
    <p:sldId id="266" r:id="rId7"/>
    <p:sldId id="286" r:id="rId8"/>
    <p:sldId id="258" r:id="rId9"/>
    <p:sldId id="259" r:id="rId10"/>
    <p:sldId id="262" r:id="rId11"/>
    <p:sldId id="263" r:id="rId12"/>
    <p:sldId id="265" r:id="rId13"/>
    <p:sldId id="260" r:id="rId14"/>
    <p:sldId id="279" r:id="rId15"/>
    <p:sldId id="287" r:id="rId16"/>
    <p:sldId id="280" r:id="rId17"/>
    <p:sldId id="282" r:id="rId18"/>
    <p:sldId id="281" r:id="rId19"/>
    <p:sldId id="283" r:id="rId20"/>
    <p:sldId id="268" r:id="rId21"/>
    <p:sldId id="269" r:id="rId22"/>
    <p:sldId id="270" r:id="rId23"/>
    <p:sldId id="271" r:id="rId24"/>
    <p:sldId id="272" r:id="rId25"/>
    <p:sldId id="273" r:id="rId26"/>
    <p:sldId id="274" r:id="rId27"/>
    <p:sldId id="275" r:id="rId28"/>
    <p:sldId id="276" r:id="rId29"/>
    <p:sldId id="292" r:id="rId30"/>
    <p:sldId id="278" r:id="rId31"/>
    <p:sldId id="293" r:id="rId32"/>
    <p:sldId id="295" r:id="rId33"/>
    <p:sldId id="296" r:id="rId34"/>
    <p:sldId id="297" r:id="rId35"/>
    <p:sldId id="298" r:id="rId36"/>
    <p:sldId id="299" r:id="rId37"/>
    <p:sldId id="300" r:id="rId38"/>
    <p:sldId id="294" r:id="rId39"/>
    <p:sldId id="288" r:id="rId40"/>
    <p:sldId id="267" r:id="rId41"/>
    <p:sldId id="289" r:id="rId42"/>
    <p:sldId id="291" r:id="rId43"/>
    <p:sldId id="290" r:id="rId44"/>
    <p:sldId id="301" r:id="rId45"/>
    <p:sldId id="302" r:id="rId46"/>
    <p:sldId id="303" r:id="rId47"/>
    <p:sldId id="304" r:id="rId48"/>
    <p:sldId id="305" r:id="rId49"/>
    <p:sldId id="306" r:id="rId50"/>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0108" autoAdjust="0"/>
  </p:normalViewPr>
  <p:slideViewPr>
    <p:cSldViewPr snapToGrid="0" snapToObjects="1">
      <p:cViewPr varScale="1">
        <p:scale>
          <a:sx n="150" d="100"/>
          <a:sy n="150" d="100"/>
        </p:scale>
        <p:origin x="-188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CL"/>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CL"/>
          </a:p>
        </p:txBody>
      </p:sp>
      <p:sp>
        <p:nvSpPr>
          <p:cNvPr id="4" name="Marcador de fecha 3"/>
          <p:cNvSpPr>
            <a:spLocks noGrp="1"/>
          </p:cNvSpPr>
          <p:nvPr>
            <p:ph type="dt" sz="half" idx="10"/>
          </p:nvPr>
        </p:nvSpPr>
        <p:spPr/>
        <p:txBody>
          <a:bodyPr/>
          <a:lstStyle/>
          <a:p>
            <a:fld id="{2565B5A4-D07C-5844-882D-8705B9220F3F}" type="datetimeFigureOut">
              <a:rPr lang="es-ES" smtClean="0"/>
              <a:t>15-03-18</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3ED10BEC-94EA-7248-9696-AD323B65BFDA}" type="slidenum">
              <a:rPr lang="es-CL" smtClean="0"/>
              <a:t>‹Nr.›</a:t>
            </a:fld>
            <a:endParaRPr lang="es-CL"/>
          </a:p>
        </p:txBody>
      </p:sp>
    </p:spTree>
    <p:extLst>
      <p:ext uri="{BB962C8B-B14F-4D97-AF65-F5344CB8AC3E}">
        <p14:creationId xmlns:p14="http://schemas.microsoft.com/office/powerpoint/2010/main" val="1464833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C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CL"/>
          </a:p>
        </p:txBody>
      </p:sp>
      <p:sp>
        <p:nvSpPr>
          <p:cNvPr id="4" name="Marcador de fecha 3"/>
          <p:cNvSpPr>
            <a:spLocks noGrp="1"/>
          </p:cNvSpPr>
          <p:nvPr>
            <p:ph type="dt" sz="half" idx="10"/>
          </p:nvPr>
        </p:nvSpPr>
        <p:spPr/>
        <p:txBody>
          <a:bodyPr/>
          <a:lstStyle/>
          <a:p>
            <a:fld id="{2565B5A4-D07C-5844-882D-8705B9220F3F}" type="datetimeFigureOut">
              <a:rPr lang="es-ES" smtClean="0"/>
              <a:t>15-03-18</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3ED10BEC-94EA-7248-9696-AD323B65BFDA}" type="slidenum">
              <a:rPr lang="es-CL" smtClean="0"/>
              <a:t>‹Nr.›</a:t>
            </a:fld>
            <a:endParaRPr lang="es-CL"/>
          </a:p>
        </p:txBody>
      </p:sp>
    </p:spTree>
    <p:extLst>
      <p:ext uri="{BB962C8B-B14F-4D97-AF65-F5344CB8AC3E}">
        <p14:creationId xmlns:p14="http://schemas.microsoft.com/office/powerpoint/2010/main" val="4262256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CL"/>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CL"/>
          </a:p>
        </p:txBody>
      </p:sp>
      <p:sp>
        <p:nvSpPr>
          <p:cNvPr id="4" name="Marcador de fecha 3"/>
          <p:cNvSpPr>
            <a:spLocks noGrp="1"/>
          </p:cNvSpPr>
          <p:nvPr>
            <p:ph type="dt" sz="half" idx="10"/>
          </p:nvPr>
        </p:nvSpPr>
        <p:spPr/>
        <p:txBody>
          <a:bodyPr/>
          <a:lstStyle/>
          <a:p>
            <a:fld id="{2565B5A4-D07C-5844-882D-8705B9220F3F}" type="datetimeFigureOut">
              <a:rPr lang="es-ES" smtClean="0"/>
              <a:t>15-03-18</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3ED10BEC-94EA-7248-9696-AD323B65BFDA}" type="slidenum">
              <a:rPr lang="es-CL" smtClean="0"/>
              <a:t>‹Nr.›</a:t>
            </a:fld>
            <a:endParaRPr lang="es-CL"/>
          </a:p>
        </p:txBody>
      </p:sp>
    </p:spTree>
    <p:extLst>
      <p:ext uri="{BB962C8B-B14F-4D97-AF65-F5344CB8AC3E}">
        <p14:creationId xmlns:p14="http://schemas.microsoft.com/office/powerpoint/2010/main" val="687894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CL"/>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CL"/>
          </a:p>
        </p:txBody>
      </p:sp>
      <p:sp>
        <p:nvSpPr>
          <p:cNvPr id="4" name="Marcador de fecha 3"/>
          <p:cNvSpPr>
            <a:spLocks noGrp="1"/>
          </p:cNvSpPr>
          <p:nvPr>
            <p:ph type="dt" sz="half" idx="10"/>
          </p:nvPr>
        </p:nvSpPr>
        <p:spPr/>
        <p:txBody>
          <a:bodyPr/>
          <a:lstStyle/>
          <a:p>
            <a:fld id="{2565B5A4-D07C-5844-882D-8705B9220F3F}" type="datetimeFigureOut">
              <a:rPr lang="es-ES" smtClean="0"/>
              <a:t>15-03-18</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3ED10BEC-94EA-7248-9696-AD323B65BFDA}" type="slidenum">
              <a:rPr lang="es-CL" smtClean="0"/>
              <a:t>‹Nr.›</a:t>
            </a:fld>
            <a:endParaRPr lang="es-CL"/>
          </a:p>
        </p:txBody>
      </p:sp>
    </p:spTree>
    <p:extLst>
      <p:ext uri="{BB962C8B-B14F-4D97-AF65-F5344CB8AC3E}">
        <p14:creationId xmlns:p14="http://schemas.microsoft.com/office/powerpoint/2010/main" val="3508565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CL"/>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2565B5A4-D07C-5844-882D-8705B9220F3F}" type="datetimeFigureOut">
              <a:rPr lang="es-ES" smtClean="0"/>
              <a:t>15-03-18</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3ED10BEC-94EA-7248-9696-AD323B65BFDA}" type="slidenum">
              <a:rPr lang="es-CL" smtClean="0"/>
              <a:t>‹Nr.›</a:t>
            </a:fld>
            <a:endParaRPr lang="es-CL"/>
          </a:p>
        </p:txBody>
      </p:sp>
    </p:spTree>
    <p:extLst>
      <p:ext uri="{BB962C8B-B14F-4D97-AF65-F5344CB8AC3E}">
        <p14:creationId xmlns:p14="http://schemas.microsoft.com/office/powerpoint/2010/main" val="2960812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CL"/>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CL"/>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CL"/>
          </a:p>
        </p:txBody>
      </p:sp>
      <p:sp>
        <p:nvSpPr>
          <p:cNvPr id="5" name="Marcador de fecha 4"/>
          <p:cNvSpPr>
            <a:spLocks noGrp="1"/>
          </p:cNvSpPr>
          <p:nvPr>
            <p:ph type="dt" sz="half" idx="10"/>
          </p:nvPr>
        </p:nvSpPr>
        <p:spPr/>
        <p:txBody>
          <a:bodyPr/>
          <a:lstStyle/>
          <a:p>
            <a:fld id="{2565B5A4-D07C-5844-882D-8705B9220F3F}" type="datetimeFigureOut">
              <a:rPr lang="es-ES" smtClean="0"/>
              <a:t>15-03-18</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3ED10BEC-94EA-7248-9696-AD323B65BFDA}" type="slidenum">
              <a:rPr lang="es-CL" smtClean="0"/>
              <a:t>‹Nr.›</a:t>
            </a:fld>
            <a:endParaRPr lang="es-CL"/>
          </a:p>
        </p:txBody>
      </p:sp>
    </p:spTree>
    <p:extLst>
      <p:ext uri="{BB962C8B-B14F-4D97-AF65-F5344CB8AC3E}">
        <p14:creationId xmlns:p14="http://schemas.microsoft.com/office/powerpoint/2010/main" val="1888486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CL"/>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CL"/>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CL"/>
          </a:p>
        </p:txBody>
      </p:sp>
      <p:sp>
        <p:nvSpPr>
          <p:cNvPr id="7" name="Marcador de fecha 6"/>
          <p:cNvSpPr>
            <a:spLocks noGrp="1"/>
          </p:cNvSpPr>
          <p:nvPr>
            <p:ph type="dt" sz="half" idx="10"/>
          </p:nvPr>
        </p:nvSpPr>
        <p:spPr/>
        <p:txBody>
          <a:bodyPr/>
          <a:lstStyle/>
          <a:p>
            <a:fld id="{2565B5A4-D07C-5844-882D-8705B9220F3F}" type="datetimeFigureOut">
              <a:rPr lang="es-ES" smtClean="0"/>
              <a:t>15-03-18</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3ED10BEC-94EA-7248-9696-AD323B65BFDA}" type="slidenum">
              <a:rPr lang="es-CL" smtClean="0"/>
              <a:t>‹Nr.›</a:t>
            </a:fld>
            <a:endParaRPr lang="es-CL"/>
          </a:p>
        </p:txBody>
      </p:sp>
    </p:spTree>
    <p:extLst>
      <p:ext uri="{BB962C8B-B14F-4D97-AF65-F5344CB8AC3E}">
        <p14:creationId xmlns:p14="http://schemas.microsoft.com/office/powerpoint/2010/main" val="4033833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CL"/>
          </a:p>
        </p:txBody>
      </p:sp>
      <p:sp>
        <p:nvSpPr>
          <p:cNvPr id="3" name="Marcador de fecha 2"/>
          <p:cNvSpPr>
            <a:spLocks noGrp="1"/>
          </p:cNvSpPr>
          <p:nvPr>
            <p:ph type="dt" sz="half" idx="10"/>
          </p:nvPr>
        </p:nvSpPr>
        <p:spPr/>
        <p:txBody>
          <a:bodyPr/>
          <a:lstStyle/>
          <a:p>
            <a:fld id="{2565B5A4-D07C-5844-882D-8705B9220F3F}" type="datetimeFigureOut">
              <a:rPr lang="es-ES" smtClean="0"/>
              <a:t>15-03-18</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3ED10BEC-94EA-7248-9696-AD323B65BFDA}" type="slidenum">
              <a:rPr lang="es-CL" smtClean="0"/>
              <a:t>‹Nr.›</a:t>
            </a:fld>
            <a:endParaRPr lang="es-CL"/>
          </a:p>
        </p:txBody>
      </p:sp>
    </p:spTree>
    <p:extLst>
      <p:ext uri="{BB962C8B-B14F-4D97-AF65-F5344CB8AC3E}">
        <p14:creationId xmlns:p14="http://schemas.microsoft.com/office/powerpoint/2010/main" val="3678345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565B5A4-D07C-5844-882D-8705B9220F3F}" type="datetimeFigureOut">
              <a:rPr lang="es-ES" smtClean="0"/>
              <a:t>15-03-18</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3ED10BEC-94EA-7248-9696-AD323B65BFDA}" type="slidenum">
              <a:rPr lang="es-CL" smtClean="0"/>
              <a:t>‹Nr.›</a:t>
            </a:fld>
            <a:endParaRPr lang="es-CL"/>
          </a:p>
        </p:txBody>
      </p:sp>
    </p:spTree>
    <p:extLst>
      <p:ext uri="{BB962C8B-B14F-4D97-AF65-F5344CB8AC3E}">
        <p14:creationId xmlns:p14="http://schemas.microsoft.com/office/powerpoint/2010/main" val="2001426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CL"/>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CL"/>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2565B5A4-D07C-5844-882D-8705B9220F3F}" type="datetimeFigureOut">
              <a:rPr lang="es-ES" smtClean="0"/>
              <a:t>15-03-18</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3ED10BEC-94EA-7248-9696-AD323B65BFDA}" type="slidenum">
              <a:rPr lang="es-CL" smtClean="0"/>
              <a:t>‹Nr.›</a:t>
            </a:fld>
            <a:endParaRPr lang="es-CL"/>
          </a:p>
        </p:txBody>
      </p:sp>
    </p:spTree>
    <p:extLst>
      <p:ext uri="{BB962C8B-B14F-4D97-AF65-F5344CB8AC3E}">
        <p14:creationId xmlns:p14="http://schemas.microsoft.com/office/powerpoint/2010/main" val="2813697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CL"/>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2565B5A4-D07C-5844-882D-8705B9220F3F}" type="datetimeFigureOut">
              <a:rPr lang="es-ES" smtClean="0"/>
              <a:t>15-03-18</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3ED10BEC-94EA-7248-9696-AD323B65BFDA}" type="slidenum">
              <a:rPr lang="es-CL" smtClean="0"/>
              <a:t>‹Nr.›</a:t>
            </a:fld>
            <a:endParaRPr lang="es-CL"/>
          </a:p>
        </p:txBody>
      </p:sp>
    </p:spTree>
    <p:extLst>
      <p:ext uri="{BB962C8B-B14F-4D97-AF65-F5344CB8AC3E}">
        <p14:creationId xmlns:p14="http://schemas.microsoft.com/office/powerpoint/2010/main" val="7024023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CL"/>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CL"/>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5B5A4-D07C-5844-882D-8705B9220F3F}" type="datetimeFigureOut">
              <a:rPr lang="es-ES" smtClean="0"/>
              <a:t>15-03-18</a:t>
            </a:fld>
            <a:endParaRPr lang="es-CL"/>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D10BEC-94EA-7248-9696-AD323B65BFDA}" type="slidenum">
              <a:rPr lang="es-CL" smtClean="0"/>
              <a:t>‹Nr.›</a:t>
            </a:fld>
            <a:endParaRPr lang="es-CL"/>
          </a:p>
        </p:txBody>
      </p:sp>
    </p:spTree>
    <p:extLst>
      <p:ext uri="{BB962C8B-B14F-4D97-AF65-F5344CB8AC3E}">
        <p14:creationId xmlns:p14="http://schemas.microsoft.com/office/powerpoint/2010/main" val="3513876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0" Type="http://schemas.openxmlformats.org/officeDocument/2006/relationships/hyperlink" Target="mailto:katherine.garcia@uautonoma.cl" TargetMode="External"/><Relationship Id="rId21" Type="http://schemas.openxmlformats.org/officeDocument/2006/relationships/hyperlink" Target="mailto:amarguirott@aduana.cl" TargetMode="External"/><Relationship Id="rId22" Type="http://schemas.openxmlformats.org/officeDocument/2006/relationships/hyperlink" Target="mailto:emilia@kaiteklabs.com" TargetMode="External"/><Relationship Id="rId23" Type="http://schemas.openxmlformats.org/officeDocument/2006/relationships/hyperlink" Target="mailto:mvillagran@inia.cl" TargetMode="External"/><Relationship Id="rId24" Type="http://schemas.openxmlformats.org/officeDocument/2006/relationships/hyperlink" Target="mailto:mlorca@sanasalud.cl" TargetMode="External"/><Relationship Id="rId25" Type="http://schemas.openxmlformats.org/officeDocument/2006/relationships/hyperlink" Target="mailto:gzamora@sml.cl" TargetMode="External"/><Relationship Id="rId26" Type="http://schemas.openxmlformats.org/officeDocument/2006/relationships/hyperlink" Target="mailto:jbarrios@ispch.cl" TargetMode="External"/><Relationship Id="rId27" Type="http://schemas.openxmlformats.org/officeDocument/2006/relationships/hyperlink" Target="mailto:ggatti@sml.cl" TargetMode="External"/><Relationship Id="rId28" Type="http://schemas.openxmlformats.org/officeDocument/2006/relationships/hyperlink" Target="mailto:virginia.montenegro@redsalud.gov.cl" TargetMode="External"/><Relationship Id="rId29" Type="http://schemas.openxmlformats.org/officeDocument/2006/relationships/hyperlink" Target="mailto:jaime.floresm@redsalud.gov.cl" TargetMode="External"/><Relationship Id="rId1" Type="http://schemas.openxmlformats.org/officeDocument/2006/relationships/slideLayout" Target="../slideLayouts/slideLayout2.xml"/><Relationship Id="rId2" Type="http://schemas.openxmlformats.org/officeDocument/2006/relationships/hyperlink" Target="mailto:cjofre@clc.cl" TargetMode="External"/><Relationship Id="rId3" Type="http://schemas.openxmlformats.org/officeDocument/2006/relationships/hyperlink" Target="mailto:adriana.nario@cchen.cl" TargetMode="External"/><Relationship Id="rId4" Type="http://schemas.openxmlformats.org/officeDocument/2006/relationships/hyperlink" Target="mailto:fernando.trincado@bioeq.cl" TargetMode="External"/><Relationship Id="rId5" Type="http://schemas.openxmlformats.org/officeDocument/2006/relationships/hyperlink" Target="mailto:ramon.sotomayor@uv.cl" TargetMode="External"/><Relationship Id="rId30" Type="http://schemas.openxmlformats.org/officeDocument/2006/relationships/hyperlink" Target="mailto:pablo.moya@uv.cl" TargetMode="External"/><Relationship Id="rId31" Type="http://schemas.openxmlformats.org/officeDocument/2006/relationships/hyperlink" Target="mailto:corvalan@med.puc.cl" TargetMode="External"/><Relationship Id="rId32" Type="http://schemas.openxmlformats.org/officeDocument/2006/relationships/hyperlink" Target="mailto:alexies.dagnino@gmail.com" TargetMode="External"/><Relationship Id="rId9" Type="http://schemas.openxmlformats.org/officeDocument/2006/relationships/hyperlink" Target="mailto:carlosy@ispch.cl" TargetMode="External"/><Relationship Id="rId6" Type="http://schemas.openxmlformats.org/officeDocument/2006/relationships/hyperlink" Target="mailto:mgonzalez@inach.cl" TargetMode="External"/><Relationship Id="rId7" Type="http://schemas.openxmlformats.org/officeDocument/2006/relationships/hyperlink" Target="mailto:gzamora@sml.gob.cl" TargetMode="External"/><Relationship Id="rId8" Type="http://schemas.openxmlformats.org/officeDocument/2006/relationships/hyperlink" Target="mailto:begonia.valdebenito@ril-light.cl" TargetMode="External"/><Relationship Id="rId33" Type="http://schemas.openxmlformats.org/officeDocument/2006/relationships/hyperlink" Target="mailto:labgarciar@labgarcia.cl" TargetMode="External"/><Relationship Id="rId34" Type="http://schemas.openxmlformats.org/officeDocument/2006/relationships/hyperlink" Target="mailto:leandro.agullo@labser.tigabytes.cl" TargetMode="External"/><Relationship Id="rId35" Type="http://schemas.openxmlformats.org/officeDocument/2006/relationships/hyperlink" Target="mailto:mjofre@enolabucm.cl" TargetMode="External"/><Relationship Id="rId36" Type="http://schemas.openxmlformats.org/officeDocument/2006/relationships/hyperlink" Target="mailto:mmartinez@ispch.cl" TargetMode="External"/><Relationship Id="rId10" Type="http://schemas.openxmlformats.org/officeDocument/2006/relationships/hyperlink" Target="mailto:corrego@sanidadnaval.cl" TargetMode="External"/><Relationship Id="rId11" Type="http://schemas.openxmlformats.org/officeDocument/2006/relationships/hyperlink" Target="mailto:fannyguz@gmail.com" TargetMode="External"/><Relationship Id="rId12" Type="http://schemas.openxmlformats.org/officeDocument/2006/relationships/hyperlink" Target="mailto:quifac@uv.cl" TargetMode="External"/><Relationship Id="rId13" Type="http://schemas.openxmlformats.org/officeDocument/2006/relationships/hyperlink" Target="mailto:juan.carrasco@labser.cl" TargetMode="External"/><Relationship Id="rId14" Type="http://schemas.openxmlformats.org/officeDocument/2006/relationships/hyperlink" Target="mailto:rtorres@ciep.cl" TargetMode="External"/><Relationship Id="rId15" Type="http://schemas.openxmlformats.org/officeDocument/2006/relationships/hyperlink" Target="mailto:alfobioq@gmail.com" TargetMode="External"/><Relationship Id="rId16" Type="http://schemas.openxmlformats.org/officeDocument/2006/relationships/hyperlink" Target="mailto:sebastian.perez@laboratorioblanco.cl" TargetMode="External"/><Relationship Id="rId17" Type="http://schemas.openxmlformats.org/officeDocument/2006/relationships/hyperlink" Target="mailto:cogurto@udec.cl" TargetMode="External"/><Relationship Id="rId18" Type="http://schemas.openxmlformats.org/officeDocument/2006/relationships/hyperlink" Target="mailto:info@cheul.cl" TargetMode="External"/><Relationship Id="rId19" Type="http://schemas.openxmlformats.org/officeDocument/2006/relationships/hyperlink" Target="mailto:bmanriquez@carozzi.cl" TargetMode="External"/><Relationship Id="rId37" Type="http://schemas.openxmlformats.org/officeDocument/2006/relationships/hyperlink" Target="mailto:cfolch@inia.cl" TargetMode="External"/><Relationship Id="rId38" Type="http://schemas.openxmlformats.org/officeDocument/2006/relationships/hyperlink" Target="mailto:zaffiri@ucn.cl" TargetMode="External"/><Relationship Id="rId39" Type="http://schemas.openxmlformats.org/officeDocument/2006/relationships/hyperlink" Target="mailto:rinasepulveda@gmail.com" TargetMode="External"/><Relationship Id="rId40" Type="http://schemas.openxmlformats.org/officeDocument/2006/relationships/hyperlink" Target="mailto:gcalderon@enaprefinerias.cl" TargetMode="External"/><Relationship Id="rId41" Type="http://schemas.openxmlformats.org/officeDocument/2006/relationships/hyperlink" Target="mailto:lpadilla@naturalesponse.cl" TargetMode="External"/><Relationship Id="rId42" Type="http://schemas.openxmlformats.org/officeDocument/2006/relationships/hyperlink" Target="mailto:mfarfan@med.uchile.cl" TargetMode="External"/><Relationship Id="rId43" Type="http://schemas.openxmlformats.org/officeDocument/2006/relationships/hyperlink" Target="mailto:sebastian.sanmarw@uv.c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png"/><Relationship Id="rId6"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 Id="rId3" Type="http://schemas.openxmlformats.org/officeDocument/2006/relationships/image" Target="../media/image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tiff"/><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emf"/></Relationships>
</file>

<file path=ppt/slides/_rels/slide35.xml.rels><?xml version="1.0" encoding="UTF-8" standalone="yes"?>
<Relationships xmlns="http://schemas.openxmlformats.org/package/2006/relationships"><Relationship Id="rId3" Type="http://schemas.openxmlformats.org/officeDocument/2006/relationships/image" Target="../media/image26.tiff"/><Relationship Id="rId4" Type="http://schemas.openxmlformats.org/officeDocument/2006/relationships/image" Target="../media/image27.tiff"/><Relationship Id="rId1" Type="http://schemas.openxmlformats.org/officeDocument/2006/relationships/slideLayout" Target="../slideLayouts/slideLayout1.xml"/><Relationship Id="rId2" Type="http://schemas.openxmlformats.org/officeDocument/2006/relationships/image" Target="../media/image25.emf"/></Relationships>
</file>

<file path=ppt/slides/_rels/slide36.xml.rels><?xml version="1.0" encoding="UTF-8" standalone="yes"?>
<Relationships xmlns="http://schemas.openxmlformats.org/package/2006/relationships"><Relationship Id="rId3" Type="http://schemas.openxmlformats.org/officeDocument/2006/relationships/image" Target="../media/image28.tiff"/><Relationship Id="rId4" Type="http://schemas.openxmlformats.org/officeDocument/2006/relationships/image" Target="../media/image29.tiff"/><Relationship Id="rId1" Type="http://schemas.openxmlformats.org/officeDocument/2006/relationships/slideLayout" Target="../slideLayouts/slideLayout1.xml"/><Relationship Id="rId2" Type="http://schemas.openxmlformats.org/officeDocument/2006/relationships/image" Target="../media/image25.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3.tif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4 Imagen"/>
          <p:cNvPicPr>
            <a:picLocks noChangeAspect="1"/>
          </p:cNvPicPr>
          <p:nvPr/>
        </p:nvPicPr>
        <p:blipFill>
          <a:blip r:embed="rId2">
            <a:extLst>
              <a:ext uri="{28A0092B-C50C-407E-A947-70E740481C1C}">
                <a14:useLocalDpi xmlns:a14="http://schemas.microsoft.com/office/drawing/2010/main" val="0"/>
              </a:ext>
            </a:extLst>
          </a:blip>
          <a:srcRect l="7297" t="22325" r="3629" b="22115"/>
          <a:stretch>
            <a:fillRect/>
          </a:stretch>
        </p:blipFill>
        <p:spPr bwMode="auto">
          <a:xfrm>
            <a:off x="6710363" y="187254"/>
            <a:ext cx="2433637"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1" descr="2.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59"/>
            <a:ext cx="6524625" cy="616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1" descr="22181178_1091649574270797_5321048218745064602_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3355904"/>
            <a:ext cx="4105275"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737914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MALLA BQCA copia.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692" y="0"/>
            <a:ext cx="8792308" cy="6858000"/>
          </a:xfrm>
          <a:prstGeom prst="rect">
            <a:avLst/>
          </a:prstGeom>
        </p:spPr>
      </p:pic>
    </p:spTree>
    <p:extLst>
      <p:ext uri="{BB962C8B-B14F-4D97-AF65-F5344CB8AC3E}">
        <p14:creationId xmlns:p14="http://schemas.microsoft.com/office/powerpoint/2010/main" val="355210723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malla nueva.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14786" cy="6858000"/>
          </a:xfrm>
          <a:prstGeom prst="rect">
            <a:avLst/>
          </a:prstGeom>
        </p:spPr>
      </p:pic>
    </p:spTree>
    <p:extLst>
      <p:ext uri="{BB962C8B-B14F-4D97-AF65-F5344CB8AC3E}">
        <p14:creationId xmlns:p14="http://schemas.microsoft.com/office/powerpoint/2010/main" val="6831267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bioqui__mica actualizado.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866"/>
            <a:ext cx="8970786" cy="6943297"/>
          </a:xfrm>
          <a:prstGeom prst="rect">
            <a:avLst/>
          </a:prstGeom>
        </p:spPr>
      </p:pic>
      <p:grpSp>
        <p:nvGrpSpPr>
          <p:cNvPr id="7" name="Agrupar 6"/>
          <p:cNvGrpSpPr/>
          <p:nvPr/>
        </p:nvGrpSpPr>
        <p:grpSpPr>
          <a:xfrm>
            <a:off x="155106" y="397495"/>
            <a:ext cx="8941761" cy="5341944"/>
            <a:chOff x="155106" y="397495"/>
            <a:chExt cx="8941761" cy="5341944"/>
          </a:xfrm>
        </p:grpSpPr>
        <p:sp>
          <p:nvSpPr>
            <p:cNvPr id="2" name="Rectángulo redondeado 1"/>
            <p:cNvSpPr/>
            <p:nvPr/>
          </p:nvSpPr>
          <p:spPr>
            <a:xfrm>
              <a:off x="155106" y="397495"/>
              <a:ext cx="1502592" cy="5341944"/>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cxnSp>
          <p:nvCxnSpPr>
            <p:cNvPr id="5" name="Conector recto de flecha 4"/>
            <p:cNvCxnSpPr>
              <a:stCxn id="2" idx="3"/>
            </p:cNvCxnSpPr>
            <p:nvPr/>
          </p:nvCxnSpPr>
          <p:spPr>
            <a:xfrm>
              <a:off x="1657698" y="3068467"/>
              <a:ext cx="6010369" cy="98404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 name="CuadroTexto 5"/>
            <p:cNvSpPr txBox="1"/>
            <p:nvPr/>
          </p:nvSpPr>
          <p:spPr>
            <a:xfrm>
              <a:off x="7668067" y="3467734"/>
              <a:ext cx="1428800" cy="1169551"/>
            </a:xfrm>
            <a:prstGeom prst="rect">
              <a:avLst/>
            </a:prstGeom>
            <a:noFill/>
          </p:spPr>
          <p:txBody>
            <a:bodyPr wrap="square" rtlCol="0">
              <a:spAutoFit/>
            </a:bodyPr>
            <a:lstStyle/>
            <a:p>
              <a:pPr algn="ctr"/>
              <a:r>
                <a:rPr lang="es-CL" sz="1400" dirty="0" smtClean="0">
                  <a:solidFill>
                    <a:srgbClr val="FF0000"/>
                  </a:solidFill>
                </a:rPr>
                <a:t>Recordatorio:</a:t>
              </a:r>
            </a:p>
            <a:p>
              <a:pPr algn="ctr"/>
              <a:r>
                <a:rPr lang="es-CL" sz="1400" dirty="0" smtClean="0">
                  <a:solidFill>
                    <a:srgbClr val="FF0000"/>
                  </a:solidFill>
                </a:rPr>
                <a:t>No hay exención de prerequisitos hasta el 3º semestre</a:t>
              </a:r>
              <a:endParaRPr lang="es-CL" sz="1400" dirty="0">
                <a:solidFill>
                  <a:srgbClr val="FF0000"/>
                </a:solidFill>
              </a:endParaRPr>
            </a:p>
          </p:txBody>
        </p:sp>
      </p:grpSp>
    </p:spTree>
    <p:extLst>
      <p:ext uri="{BB962C8B-B14F-4D97-AF65-F5344CB8AC3E}">
        <p14:creationId xmlns:p14="http://schemas.microsoft.com/office/powerpoint/2010/main" val="7541821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87086" y="232083"/>
            <a:ext cx="8048913" cy="6986529"/>
          </a:xfrm>
          <a:prstGeom prst="rect">
            <a:avLst/>
          </a:prstGeom>
          <a:noFill/>
        </p:spPr>
        <p:txBody>
          <a:bodyPr wrap="square" rtlCol="0">
            <a:spAutoFit/>
          </a:bodyPr>
          <a:lstStyle/>
          <a:p>
            <a:pPr algn="just"/>
            <a:r>
              <a:rPr lang="es-CL" sz="2400" b="1" u="sng" dirty="0" smtClean="0"/>
              <a:t>Proceso de pre-encuestas a estudiantes y egresados…..(2017)</a:t>
            </a:r>
          </a:p>
          <a:p>
            <a:pPr algn="just"/>
            <a:endParaRPr lang="es-CL" sz="2400" dirty="0"/>
          </a:p>
          <a:p>
            <a:pPr algn="just"/>
            <a:r>
              <a:rPr lang="es-CL" sz="2400" dirty="0" smtClean="0"/>
              <a:t>Principales aspectos de desconocimiento </a:t>
            </a:r>
          </a:p>
          <a:p>
            <a:pPr algn="just"/>
            <a:r>
              <a:rPr lang="es-CL" sz="2400" dirty="0" smtClean="0"/>
              <a:t>Opiniones :</a:t>
            </a:r>
          </a:p>
          <a:p>
            <a:pPr algn="just"/>
            <a:endParaRPr lang="es-CL" sz="2400" dirty="0"/>
          </a:p>
          <a:p>
            <a:pPr marL="342900" indent="-342900" algn="just">
              <a:buFont typeface="Arial"/>
              <a:buChar char="•"/>
            </a:pPr>
            <a:r>
              <a:rPr lang="es-CL" sz="1600" dirty="0"/>
              <a:t>“No entregan información clara sobre los </a:t>
            </a:r>
            <a:r>
              <a:rPr lang="es-CL" sz="1600" dirty="0">
                <a:solidFill>
                  <a:srgbClr val="FF0000"/>
                </a:solidFill>
              </a:rPr>
              <a:t>procedimientos a seguir en consultas sobre </a:t>
            </a:r>
            <a:r>
              <a:rPr lang="es-CL" sz="1600" dirty="0" smtClean="0">
                <a:solidFill>
                  <a:srgbClr val="FF0000"/>
                </a:solidFill>
              </a:rPr>
              <a:t>prácticas profesionales</a:t>
            </a:r>
            <a:r>
              <a:rPr lang="es-CL" sz="1600" dirty="0" smtClean="0"/>
              <a:t>”</a:t>
            </a:r>
          </a:p>
          <a:p>
            <a:pPr marL="342900" indent="-342900" algn="just">
              <a:buFont typeface="Arial"/>
              <a:buChar char="•"/>
            </a:pPr>
            <a:r>
              <a:rPr lang="es-CL" sz="1600" dirty="0" smtClean="0"/>
              <a:t>“Hay </a:t>
            </a:r>
            <a:r>
              <a:rPr lang="es-CL" sz="1600" dirty="0"/>
              <a:t>cierto desconocimiento por diferentes áreas que no sea de investigación por lo cual el campo laboral fuera de los laboratorios académicos o de investigación propiamente tal y con ello </a:t>
            </a:r>
            <a:r>
              <a:rPr lang="es-CL" sz="1600" dirty="0">
                <a:solidFill>
                  <a:srgbClr val="FF0000"/>
                </a:solidFill>
              </a:rPr>
              <a:t>se desconoce las posibles áreas laborales que se puede </a:t>
            </a:r>
            <a:r>
              <a:rPr lang="es-CL" sz="1600" dirty="0" smtClean="0">
                <a:solidFill>
                  <a:srgbClr val="FF0000"/>
                </a:solidFill>
              </a:rPr>
              <a:t>optar</a:t>
            </a:r>
            <a:r>
              <a:rPr lang="es-CL" sz="1600" dirty="0" smtClean="0"/>
              <a:t>”.</a:t>
            </a:r>
          </a:p>
          <a:p>
            <a:pPr marL="342900" indent="-342900" algn="just">
              <a:buFont typeface="Arial"/>
              <a:buChar char="•"/>
            </a:pPr>
            <a:r>
              <a:rPr lang="es-CL" sz="1600" dirty="0" smtClean="0"/>
              <a:t>“Demasiado </a:t>
            </a:r>
            <a:r>
              <a:rPr lang="es-CL" sz="1600" dirty="0">
                <a:solidFill>
                  <a:srgbClr val="FF0000"/>
                </a:solidFill>
              </a:rPr>
              <a:t>desconocimiento de ciertas cosas, como la </a:t>
            </a:r>
            <a:r>
              <a:rPr lang="es-CL" sz="1600" dirty="0" smtClean="0">
                <a:solidFill>
                  <a:srgbClr val="FF0000"/>
                </a:solidFill>
              </a:rPr>
              <a:t>práctica </a:t>
            </a:r>
            <a:r>
              <a:rPr lang="es-CL" sz="1600" dirty="0"/>
              <a:t>de la cual no se sabe hasta que uno llega a 3 año. - </a:t>
            </a:r>
            <a:r>
              <a:rPr lang="es-CL" sz="1600" dirty="0">
                <a:solidFill>
                  <a:srgbClr val="FF0000"/>
                </a:solidFill>
              </a:rPr>
              <a:t>No he recibido al menos charlas donde nos indican opciones laborales, diferentes alternativas</a:t>
            </a:r>
            <a:r>
              <a:rPr lang="es-CL" sz="1600" dirty="0"/>
              <a:t> como desarrollarse como bioquimico tanto en investigacion como otro tipo de industrias o laboratorios. - No conozco de instancias para generar charlas, foros entre alumnos y profesores sobre tematicas que la ciencia pueda resolver como tematicas medioambientales, soluciones de autosustentabilidad, utilizacion de energías verdes, etc. -</a:t>
            </a:r>
            <a:r>
              <a:rPr lang="es-CL" sz="1600" dirty="0">
                <a:solidFill>
                  <a:srgbClr val="FF0000"/>
                </a:solidFill>
              </a:rPr>
              <a:t>En el caso de querer seguir estudiando no se nos instruye como postular o conocer los requerimientos minimos para postular a un postgrado tanto a nivel nacional y menos los requerimientos de una universidad </a:t>
            </a:r>
            <a:r>
              <a:rPr lang="es-CL" sz="1600" dirty="0" smtClean="0">
                <a:solidFill>
                  <a:srgbClr val="FF0000"/>
                </a:solidFill>
              </a:rPr>
              <a:t>extranjera</a:t>
            </a:r>
            <a:r>
              <a:rPr lang="es-CL" sz="1600" dirty="0" smtClean="0"/>
              <a:t>…”</a:t>
            </a:r>
          </a:p>
          <a:p>
            <a:pPr marL="342900" indent="-342900" algn="just">
              <a:buFont typeface="Arial"/>
              <a:buChar char="•"/>
            </a:pPr>
            <a:r>
              <a:rPr lang="es-CL" sz="1600" dirty="0" smtClean="0"/>
              <a:t>“Hace </a:t>
            </a:r>
            <a:r>
              <a:rPr lang="es-CL" sz="1600" dirty="0"/>
              <a:t>falta tener un mayor conocimiento y experiencias prácticas sobre el área de la biología y las ramas de </a:t>
            </a:r>
            <a:r>
              <a:rPr lang="es-CL" sz="1600" dirty="0" smtClean="0"/>
              <a:t>esta..:”</a:t>
            </a:r>
          </a:p>
          <a:p>
            <a:pPr algn="just"/>
            <a:endParaRPr lang="es-CL" sz="2400" dirty="0"/>
          </a:p>
          <a:p>
            <a:pPr algn="just"/>
            <a:endParaRPr lang="es-CL" sz="2400" dirty="0" smtClean="0"/>
          </a:p>
          <a:p>
            <a:pPr algn="just"/>
            <a:endParaRPr lang="es-CL" sz="2400" dirty="0"/>
          </a:p>
        </p:txBody>
      </p:sp>
    </p:spTree>
    <p:extLst>
      <p:ext uri="{BB962C8B-B14F-4D97-AF65-F5344CB8AC3E}">
        <p14:creationId xmlns:p14="http://schemas.microsoft.com/office/powerpoint/2010/main" val="60638056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10818" y="188862"/>
            <a:ext cx="6402719" cy="830997"/>
          </a:xfrm>
          <a:prstGeom prst="rect">
            <a:avLst/>
          </a:prstGeom>
          <a:noFill/>
        </p:spPr>
        <p:txBody>
          <a:bodyPr wrap="square" rtlCol="0">
            <a:spAutoFit/>
          </a:bodyPr>
          <a:lstStyle/>
          <a:p>
            <a:r>
              <a:rPr lang="es-CL" sz="2400" b="1" dirty="0" smtClean="0"/>
              <a:t>La búsqueda de un lugar de Práctica con miras a mi futuro….</a:t>
            </a:r>
            <a:endParaRPr lang="es-CL" sz="2400" b="1" dirty="0"/>
          </a:p>
        </p:txBody>
      </p:sp>
      <p:sp>
        <p:nvSpPr>
          <p:cNvPr id="2" name="CuadroTexto 1"/>
          <p:cNvSpPr txBox="1"/>
          <p:nvPr/>
        </p:nvSpPr>
        <p:spPr>
          <a:xfrm>
            <a:off x="279148" y="2890893"/>
            <a:ext cx="2498902" cy="646331"/>
          </a:xfrm>
          <a:prstGeom prst="rect">
            <a:avLst/>
          </a:prstGeom>
          <a:solidFill>
            <a:schemeClr val="accent6">
              <a:lumMod val="40000"/>
              <a:lumOff val="60000"/>
            </a:schemeClr>
          </a:solidFill>
        </p:spPr>
        <p:txBody>
          <a:bodyPr wrap="square" rtlCol="0">
            <a:spAutoFit/>
          </a:bodyPr>
          <a:lstStyle/>
          <a:p>
            <a:pPr algn="ctr"/>
            <a:r>
              <a:rPr lang="es-CL" dirty="0" smtClean="0"/>
              <a:t>Elección del lugar de práctica</a:t>
            </a:r>
            <a:endParaRPr lang="es-CL" dirty="0"/>
          </a:p>
        </p:txBody>
      </p:sp>
      <p:sp>
        <p:nvSpPr>
          <p:cNvPr id="3" name="CuadroTexto 2"/>
          <p:cNvSpPr txBox="1"/>
          <p:nvPr/>
        </p:nvSpPr>
        <p:spPr>
          <a:xfrm>
            <a:off x="4532714" y="1234060"/>
            <a:ext cx="2429647" cy="369332"/>
          </a:xfrm>
          <a:prstGeom prst="rect">
            <a:avLst/>
          </a:prstGeom>
          <a:solidFill>
            <a:schemeClr val="accent3">
              <a:lumMod val="60000"/>
              <a:lumOff val="40000"/>
            </a:schemeClr>
          </a:solidFill>
        </p:spPr>
        <p:txBody>
          <a:bodyPr wrap="none" rtlCol="0">
            <a:spAutoFit/>
          </a:bodyPr>
          <a:lstStyle/>
          <a:p>
            <a:r>
              <a:rPr lang="es-CL" dirty="0" smtClean="0"/>
              <a:t>Autogestión del alumno</a:t>
            </a:r>
            <a:endParaRPr lang="es-CL" dirty="0"/>
          </a:p>
        </p:txBody>
      </p:sp>
      <p:sp>
        <p:nvSpPr>
          <p:cNvPr id="5" name="CuadroTexto 4"/>
          <p:cNvSpPr txBox="1"/>
          <p:nvPr/>
        </p:nvSpPr>
        <p:spPr>
          <a:xfrm>
            <a:off x="4187172" y="2399332"/>
            <a:ext cx="2941831" cy="369332"/>
          </a:xfrm>
          <a:prstGeom prst="rect">
            <a:avLst/>
          </a:prstGeom>
          <a:solidFill>
            <a:srgbClr val="C3D69B"/>
          </a:solidFill>
        </p:spPr>
        <p:txBody>
          <a:bodyPr wrap="none" rtlCol="0">
            <a:spAutoFit/>
          </a:bodyPr>
          <a:lstStyle/>
          <a:p>
            <a:r>
              <a:rPr lang="es-CL" dirty="0" smtClean="0"/>
              <a:t>Convenios PUCV-institucones</a:t>
            </a:r>
            <a:endParaRPr lang="es-CL" dirty="0"/>
          </a:p>
        </p:txBody>
      </p:sp>
      <p:sp>
        <p:nvSpPr>
          <p:cNvPr id="6" name="CuadroTexto 5"/>
          <p:cNvSpPr txBox="1"/>
          <p:nvPr/>
        </p:nvSpPr>
        <p:spPr>
          <a:xfrm>
            <a:off x="3842422" y="3393036"/>
            <a:ext cx="3286581" cy="923330"/>
          </a:xfrm>
          <a:prstGeom prst="rect">
            <a:avLst/>
          </a:prstGeom>
          <a:solidFill>
            <a:srgbClr val="C3D69B"/>
          </a:solidFill>
        </p:spPr>
        <p:txBody>
          <a:bodyPr wrap="square" rtlCol="0">
            <a:spAutoFit/>
          </a:bodyPr>
          <a:lstStyle/>
          <a:p>
            <a:pPr algn="ctr"/>
            <a:r>
              <a:rPr lang="es-CL" dirty="0" smtClean="0"/>
              <a:t>Lugares tradicionales donde nuestros alumnos han realizado sus prácticas (base de datos)</a:t>
            </a:r>
            <a:endParaRPr lang="es-CL" dirty="0"/>
          </a:p>
        </p:txBody>
      </p:sp>
      <p:sp>
        <p:nvSpPr>
          <p:cNvPr id="7" name="CuadroTexto 6"/>
          <p:cNvSpPr txBox="1"/>
          <p:nvPr/>
        </p:nvSpPr>
        <p:spPr>
          <a:xfrm>
            <a:off x="4386396" y="5579272"/>
            <a:ext cx="3286581" cy="369332"/>
          </a:xfrm>
          <a:prstGeom prst="rect">
            <a:avLst/>
          </a:prstGeom>
          <a:solidFill>
            <a:srgbClr val="C3D69B"/>
          </a:solidFill>
        </p:spPr>
        <p:txBody>
          <a:bodyPr wrap="square" rtlCol="0">
            <a:spAutoFit/>
          </a:bodyPr>
          <a:lstStyle/>
          <a:p>
            <a:pPr algn="ctr"/>
            <a:r>
              <a:rPr lang="es-CL" dirty="0" smtClean="0"/>
              <a:t>Prácticas Internacionales</a:t>
            </a:r>
            <a:endParaRPr lang="es-CL" dirty="0"/>
          </a:p>
        </p:txBody>
      </p:sp>
      <p:sp>
        <p:nvSpPr>
          <p:cNvPr id="8" name="CuadroTexto 7"/>
          <p:cNvSpPr txBox="1"/>
          <p:nvPr/>
        </p:nvSpPr>
        <p:spPr>
          <a:xfrm rot="5400000">
            <a:off x="7433860" y="3283110"/>
            <a:ext cx="2572564" cy="369332"/>
          </a:xfrm>
          <a:prstGeom prst="rect">
            <a:avLst/>
          </a:prstGeom>
          <a:solidFill>
            <a:schemeClr val="accent4">
              <a:lumMod val="60000"/>
              <a:lumOff val="40000"/>
            </a:schemeClr>
          </a:solidFill>
        </p:spPr>
        <p:txBody>
          <a:bodyPr wrap="none" rtlCol="0">
            <a:spAutoFit/>
          </a:bodyPr>
          <a:lstStyle/>
          <a:p>
            <a:r>
              <a:rPr lang="es-CL" dirty="0" smtClean="0"/>
              <a:t>Áreas de interés personal</a:t>
            </a:r>
            <a:endParaRPr lang="es-CL" dirty="0"/>
          </a:p>
        </p:txBody>
      </p:sp>
      <p:cxnSp>
        <p:nvCxnSpPr>
          <p:cNvPr id="11" name="Conector recto de flecha 10"/>
          <p:cNvCxnSpPr>
            <a:stCxn id="2" idx="3"/>
            <a:endCxn id="3" idx="1"/>
          </p:cNvCxnSpPr>
          <p:nvPr/>
        </p:nvCxnSpPr>
        <p:spPr>
          <a:xfrm flipV="1">
            <a:off x="2778050" y="1418726"/>
            <a:ext cx="1754664" cy="17953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Conector recto de flecha 11"/>
          <p:cNvCxnSpPr>
            <a:stCxn id="2" idx="3"/>
            <a:endCxn id="5" idx="1"/>
          </p:cNvCxnSpPr>
          <p:nvPr/>
        </p:nvCxnSpPr>
        <p:spPr>
          <a:xfrm flipV="1">
            <a:off x="2778050" y="2583998"/>
            <a:ext cx="1409122" cy="6300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Conector recto de flecha 14"/>
          <p:cNvCxnSpPr>
            <a:endCxn id="6" idx="1"/>
          </p:cNvCxnSpPr>
          <p:nvPr/>
        </p:nvCxnSpPr>
        <p:spPr>
          <a:xfrm>
            <a:off x="2767874" y="3195694"/>
            <a:ext cx="1074548" cy="6590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Conector recto de flecha 18"/>
          <p:cNvCxnSpPr>
            <a:endCxn id="7" idx="1"/>
          </p:cNvCxnSpPr>
          <p:nvPr/>
        </p:nvCxnSpPr>
        <p:spPr>
          <a:xfrm>
            <a:off x="2767874" y="3207720"/>
            <a:ext cx="1618522" cy="25562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3" name="Imagen 22" descr="descarg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3037" y="319184"/>
            <a:ext cx="1401350" cy="1401350"/>
          </a:xfrm>
          <a:prstGeom prst="rect">
            <a:avLst/>
          </a:prstGeom>
        </p:spPr>
      </p:pic>
      <p:sp>
        <p:nvSpPr>
          <p:cNvPr id="24" name="CuadroTexto 23"/>
          <p:cNvSpPr txBox="1"/>
          <p:nvPr/>
        </p:nvSpPr>
        <p:spPr>
          <a:xfrm rot="5400000">
            <a:off x="7366357" y="3014453"/>
            <a:ext cx="1414908" cy="923330"/>
          </a:xfrm>
          <a:prstGeom prst="rect">
            <a:avLst/>
          </a:prstGeom>
          <a:solidFill>
            <a:srgbClr val="B3A2C7"/>
          </a:solidFill>
        </p:spPr>
        <p:txBody>
          <a:bodyPr wrap="none" rtlCol="0">
            <a:spAutoFit/>
          </a:bodyPr>
          <a:lstStyle/>
          <a:p>
            <a:pPr algn="ctr"/>
            <a:r>
              <a:rPr lang="es-CL" dirty="0" smtClean="0"/>
              <a:t>Salud</a:t>
            </a:r>
          </a:p>
          <a:p>
            <a:pPr algn="ctr"/>
            <a:r>
              <a:rPr lang="es-CL" dirty="0" smtClean="0"/>
              <a:t>Investigación</a:t>
            </a:r>
          </a:p>
          <a:p>
            <a:pPr algn="ctr"/>
            <a:r>
              <a:rPr lang="es-CL" dirty="0" smtClean="0"/>
              <a:t>Analítica</a:t>
            </a:r>
            <a:endParaRPr lang="es-CL" dirty="0"/>
          </a:p>
        </p:txBody>
      </p:sp>
    </p:spTree>
    <p:extLst>
      <p:ext uri="{BB962C8B-B14F-4D97-AF65-F5344CB8AC3E}">
        <p14:creationId xmlns:p14="http://schemas.microsoft.com/office/powerpoint/2010/main" val="123647989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8298" y="-433753"/>
            <a:ext cx="8229600" cy="1143000"/>
          </a:xfrm>
        </p:spPr>
        <p:txBody>
          <a:bodyPr>
            <a:normAutofit/>
          </a:bodyPr>
          <a:lstStyle/>
          <a:p>
            <a:r>
              <a:rPr lang="es-CL" sz="1800" b="1" dirty="0" smtClean="0"/>
              <a:t>Reglamento de prácticas:</a:t>
            </a:r>
            <a:endParaRPr lang="es-CL" sz="1800" b="1" dirty="0"/>
          </a:p>
        </p:txBody>
      </p:sp>
      <p:sp>
        <p:nvSpPr>
          <p:cNvPr id="4" name="CuadroTexto 3"/>
          <p:cNvSpPr txBox="1"/>
          <p:nvPr/>
        </p:nvSpPr>
        <p:spPr>
          <a:xfrm>
            <a:off x="269828" y="515849"/>
            <a:ext cx="8697254" cy="5909311"/>
          </a:xfrm>
          <a:prstGeom prst="rect">
            <a:avLst/>
          </a:prstGeom>
          <a:noFill/>
        </p:spPr>
        <p:txBody>
          <a:bodyPr wrap="square" rtlCol="0">
            <a:spAutoFit/>
          </a:bodyPr>
          <a:lstStyle/>
          <a:p>
            <a:pPr algn="just"/>
            <a:r>
              <a:rPr lang="es-CL" b="1" dirty="0"/>
              <a:t>Art. 5 </a:t>
            </a:r>
            <a:r>
              <a:rPr lang="es-CL" dirty="0"/>
              <a:t>Los alumnos que están cursando asignaturas de su Plan de Estudios deberán realizar la práctica profesional fuera de los períodos académicos regulares. En casos calificados, la Jefatura de Carrera autorizará su realización en un período académico regular</a:t>
            </a:r>
            <a:r>
              <a:rPr lang="es-CL" dirty="0" smtClean="0"/>
              <a:t>.</a:t>
            </a:r>
          </a:p>
          <a:p>
            <a:pPr algn="just"/>
            <a:endParaRPr lang="es-CL" dirty="0"/>
          </a:p>
          <a:p>
            <a:pPr algn="just"/>
            <a:r>
              <a:rPr lang="es-CL" b="1" dirty="0"/>
              <a:t>Art. 6 </a:t>
            </a:r>
            <a:r>
              <a:rPr lang="es-CL" dirty="0"/>
              <a:t>Las práctica profesionales serán jornada completa y tendrán una duración de </a:t>
            </a:r>
            <a:r>
              <a:rPr lang="es-CL" b="1" dirty="0">
                <a:solidFill>
                  <a:srgbClr val="FF0000"/>
                </a:solidFill>
              </a:rPr>
              <a:t>2 meses en total, o el equivalente a 360 horas de trabajo</a:t>
            </a:r>
            <a:r>
              <a:rPr lang="es-CL" dirty="0"/>
              <a:t>. Ésta práctica podrá tener dos </a:t>
            </a:r>
            <a:r>
              <a:rPr lang="es-CL" dirty="0" smtClean="0"/>
              <a:t>modalidades: Dos </a:t>
            </a:r>
            <a:r>
              <a:rPr lang="es-CL" dirty="0"/>
              <a:t>meses consecutivos de duración, o su equivalente en horas, en un </a:t>
            </a:r>
            <a:r>
              <a:rPr lang="es-CL" b="1" dirty="0">
                <a:solidFill>
                  <a:srgbClr val="FF0000"/>
                </a:solidFill>
              </a:rPr>
              <a:t>Laboratorio de Análisis, Biotecnológico, de Investigación, Clínico, o </a:t>
            </a:r>
            <a:r>
              <a:rPr lang="es-CL" b="1" dirty="0" smtClean="0">
                <a:solidFill>
                  <a:srgbClr val="FF0000"/>
                </a:solidFill>
              </a:rPr>
              <a:t>Forense. </a:t>
            </a:r>
            <a:r>
              <a:rPr lang="es-CL" dirty="0" smtClean="0"/>
              <a:t>La </a:t>
            </a:r>
            <a:r>
              <a:rPr lang="es-CL" dirty="0"/>
              <a:t>práctica puede ser distribuida en dos periodos de un mes de duración, o su equivalente en horas. En este tipo de prácticas, se permitirá la realización de un mes de práctica profesional en el laboratorio de investigación en que el estudiante vaya a realizar su Memoria de Titulación I o II</a:t>
            </a:r>
            <a:r>
              <a:rPr lang="es-CL" dirty="0" smtClean="0"/>
              <a:t>.</a:t>
            </a:r>
          </a:p>
          <a:p>
            <a:pPr algn="just"/>
            <a:endParaRPr lang="es-CL" dirty="0"/>
          </a:p>
          <a:p>
            <a:pPr algn="just"/>
            <a:r>
              <a:rPr lang="es-CL" b="1" dirty="0"/>
              <a:t>Art. 7 </a:t>
            </a:r>
            <a:endParaRPr lang="es-CL" b="1" dirty="0" smtClean="0"/>
          </a:p>
          <a:p>
            <a:pPr marL="285750" indent="-285750" algn="just">
              <a:buFont typeface="Arial"/>
              <a:buChar char="•"/>
            </a:pPr>
            <a:r>
              <a:rPr lang="es-CL" dirty="0" smtClean="0"/>
              <a:t>La </a:t>
            </a:r>
            <a:r>
              <a:rPr lang="es-CL" dirty="0"/>
              <a:t>práctica profesional en </a:t>
            </a:r>
            <a:r>
              <a:rPr lang="es-CL" b="1" dirty="0"/>
              <a:t>Laboratorios Clínicos o Forenses </a:t>
            </a:r>
            <a:r>
              <a:rPr lang="es-CL" dirty="0"/>
              <a:t>se realizará una vez aprobada la asignatura “</a:t>
            </a:r>
            <a:r>
              <a:rPr lang="es-CL" b="1" dirty="0"/>
              <a:t>Bioquímica Clínica</a:t>
            </a:r>
            <a:r>
              <a:rPr lang="es-CL" dirty="0"/>
              <a:t>” (BQA-555)</a:t>
            </a:r>
            <a:r>
              <a:rPr lang="es-CL" dirty="0" smtClean="0"/>
              <a:t>. </a:t>
            </a:r>
          </a:p>
          <a:p>
            <a:pPr marL="285750" indent="-285750" algn="just">
              <a:buFont typeface="Arial"/>
              <a:buChar char="•"/>
            </a:pPr>
            <a:r>
              <a:rPr lang="es-CL" dirty="0" smtClean="0"/>
              <a:t>La </a:t>
            </a:r>
            <a:r>
              <a:rPr lang="es-CL" dirty="0"/>
              <a:t>práctica profesional en </a:t>
            </a:r>
            <a:r>
              <a:rPr lang="es-CL" b="1" dirty="0"/>
              <a:t>Laboratorios Analíticos </a:t>
            </a:r>
            <a:r>
              <a:rPr lang="es-CL" dirty="0"/>
              <a:t>se realizará una vez aprobada la asignatura </a:t>
            </a:r>
            <a:r>
              <a:rPr lang="es-CL" b="1" dirty="0" smtClean="0"/>
              <a:t>Química Analítica </a:t>
            </a:r>
            <a:r>
              <a:rPr lang="es-CL" b="1" dirty="0"/>
              <a:t>Instrumental </a:t>
            </a:r>
            <a:r>
              <a:rPr lang="es-CL" dirty="0"/>
              <a:t>(QUI-394)</a:t>
            </a:r>
            <a:r>
              <a:rPr lang="es-CL" dirty="0" smtClean="0"/>
              <a:t>.</a:t>
            </a:r>
          </a:p>
          <a:p>
            <a:pPr marL="285750" indent="-285750" algn="just">
              <a:buFont typeface="Arial"/>
              <a:buChar char="•"/>
            </a:pPr>
            <a:r>
              <a:rPr lang="es-CL" dirty="0" smtClean="0"/>
              <a:t>La </a:t>
            </a:r>
            <a:r>
              <a:rPr lang="es-CL" dirty="0"/>
              <a:t>práctica profesional en </a:t>
            </a:r>
            <a:r>
              <a:rPr lang="es-CL" b="1" dirty="0"/>
              <a:t>Laboratorios de Investigación o en empresas Biotecnológicas </a:t>
            </a:r>
            <a:r>
              <a:rPr lang="es-CL" dirty="0"/>
              <a:t>se realizará una vez aprobadas las asignaturas </a:t>
            </a:r>
            <a:r>
              <a:rPr lang="es-CL" b="1" dirty="0"/>
              <a:t>Biología Molecular Experimental </a:t>
            </a:r>
            <a:r>
              <a:rPr lang="es-CL" dirty="0"/>
              <a:t>(BQA-451).</a:t>
            </a:r>
          </a:p>
        </p:txBody>
      </p:sp>
    </p:spTree>
    <p:extLst>
      <p:ext uri="{BB962C8B-B14F-4D97-AF65-F5344CB8AC3E}">
        <p14:creationId xmlns:p14="http://schemas.microsoft.com/office/powerpoint/2010/main" val="2266953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3270505598"/>
              </p:ext>
            </p:extLst>
          </p:nvPr>
        </p:nvGraphicFramePr>
        <p:xfrm>
          <a:off x="201457" y="786678"/>
          <a:ext cx="8732004" cy="5784840"/>
        </p:xfrm>
        <a:graphic>
          <a:graphicData uri="http://schemas.openxmlformats.org/drawingml/2006/table">
            <a:tbl>
              <a:tblPr/>
              <a:tblGrid>
                <a:gridCol w="3784692"/>
                <a:gridCol w="1294547"/>
                <a:gridCol w="1607876"/>
                <a:gridCol w="2044889"/>
              </a:tblGrid>
              <a:tr h="94180">
                <a:tc gridSpan="4">
                  <a:txBody>
                    <a:bodyPr/>
                    <a:lstStyle/>
                    <a:p>
                      <a:pPr algn="ctr" fontAlgn="b"/>
                      <a:endParaRPr lang="es-ES" sz="800" b="0" i="0" u="none" strike="noStrike" dirty="0">
                        <a:solidFill>
                          <a:srgbClr val="000000"/>
                        </a:solidFill>
                        <a:effectLst/>
                        <a:latin typeface="Calibri"/>
                      </a:endParaRPr>
                    </a:p>
                  </a:txBody>
                  <a:tcPr marL="6632" marR="6632" marT="66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es-CL"/>
                    </a:p>
                  </a:txBody>
                  <a:tcPr/>
                </a:tc>
                <a:tc hMerge="1">
                  <a:txBody>
                    <a:bodyPr/>
                    <a:lstStyle/>
                    <a:p>
                      <a:endParaRPr lang="es-CL"/>
                    </a:p>
                  </a:txBody>
                  <a:tcPr/>
                </a:tc>
                <a:tc hMerge="1">
                  <a:txBody>
                    <a:bodyPr/>
                    <a:lstStyle/>
                    <a:p>
                      <a:endParaRPr lang="es-CL"/>
                    </a:p>
                  </a:txBody>
                  <a:tcPr/>
                </a:tc>
              </a:tr>
              <a:tr h="94180">
                <a:tc>
                  <a:txBody>
                    <a:bodyPr/>
                    <a:lstStyle/>
                    <a:p>
                      <a:pPr algn="ctr" fontAlgn="b"/>
                      <a:r>
                        <a:rPr lang="es-ES" sz="800" b="1" i="1" u="none" strike="noStrike">
                          <a:solidFill>
                            <a:srgbClr val="000000"/>
                          </a:solidFill>
                          <a:effectLst/>
                          <a:latin typeface="Calibri"/>
                        </a:rPr>
                        <a:t>Empresa </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800" b="1" i="1" u="none" strike="noStrike">
                          <a:solidFill>
                            <a:srgbClr val="000000"/>
                          </a:solidFill>
                          <a:effectLst/>
                          <a:latin typeface="Calibri"/>
                        </a:rPr>
                        <a:t>Nombre Contacto </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800" b="1" i="1" u="none" strike="noStrike">
                          <a:solidFill>
                            <a:srgbClr val="000000"/>
                          </a:solidFill>
                          <a:effectLst/>
                          <a:latin typeface="Calibri"/>
                        </a:rPr>
                        <a:t>mail</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800" b="1" i="1" u="none" strike="noStrike">
                          <a:solidFill>
                            <a:srgbClr val="000000"/>
                          </a:solidFill>
                          <a:effectLst/>
                          <a:latin typeface="Calibri"/>
                        </a:rPr>
                        <a:t>Cargo que desempeña </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180">
                <a:tc>
                  <a:txBody>
                    <a:bodyPr/>
                    <a:lstStyle/>
                    <a:p>
                      <a:pPr algn="l" fontAlgn="b"/>
                      <a:r>
                        <a:rPr lang="es-ES" sz="800" b="0" i="0" u="none" strike="noStrike">
                          <a:solidFill>
                            <a:srgbClr val="000000"/>
                          </a:solidFill>
                          <a:effectLst/>
                          <a:latin typeface="Calibri"/>
                        </a:rPr>
                        <a:t>CLINICA LAS CONDES </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CLAUDIO JOFRE</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sng" strike="noStrike">
                          <a:solidFill>
                            <a:srgbClr val="0000FF"/>
                          </a:solidFill>
                          <a:effectLst/>
                          <a:latin typeface="Calibri"/>
                          <a:hlinkClick r:id="rId2"/>
                        </a:rPr>
                        <a:t>cjofre@clc.cl</a:t>
                      </a:r>
                      <a:endParaRPr lang="es-ES" sz="800" b="0" i="0" u="sng" strike="noStrike">
                        <a:solidFill>
                          <a:srgbClr val="0000FF"/>
                        </a:solidFill>
                        <a:effectLst/>
                        <a:latin typeface="Calibri"/>
                      </a:endParaRP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Coordinador General</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180">
                <a:tc>
                  <a:txBody>
                    <a:bodyPr/>
                    <a:lstStyle/>
                    <a:p>
                      <a:pPr algn="l" fontAlgn="b"/>
                      <a:r>
                        <a:rPr lang="es-ES" sz="800" b="0" i="0" u="none" strike="noStrike">
                          <a:solidFill>
                            <a:srgbClr val="000000"/>
                          </a:solidFill>
                          <a:effectLst/>
                          <a:latin typeface="Calibri"/>
                        </a:rPr>
                        <a:t>COMISION CHILENA ENERGIA NUCLEAR </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ADRIANA NARIO MOVAT</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sng" strike="noStrike">
                          <a:solidFill>
                            <a:srgbClr val="0000FF"/>
                          </a:solidFill>
                          <a:effectLst/>
                          <a:latin typeface="Calibri"/>
                          <a:hlinkClick r:id="rId3"/>
                        </a:rPr>
                        <a:t>adriana.nario@cchen.cl</a:t>
                      </a:r>
                      <a:endParaRPr lang="es-ES" sz="800" b="0" i="0" u="sng" strike="noStrike">
                        <a:solidFill>
                          <a:srgbClr val="0000FF"/>
                        </a:solidFill>
                        <a:effectLst/>
                        <a:latin typeface="Calibri"/>
                      </a:endParaRP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Coordinador División de Personas </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180">
                <a:tc>
                  <a:txBody>
                    <a:bodyPr/>
                    <a:lstStyle/>
                    <a:p>
                      <a:pPr algn="l" fontAlgn="b"/>
                      <a:r>
                        <a:rPr lang="es-ES" sz="800" b="0" i="0" u="none" strike="noStrike">
                          <a:solidFill>
                            <a:srgbClr val="000000"/>
                          </a:solidFill>
                          <a:effectLst/>
                          <a:latin typeface="Calibri"/>
                        </a:rPr>
                        <a:t>BIOEQ</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FERNANDO TRINCADO</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sng" strike="noStrike">
                          <a:solidFill>
                            <a:srgbClr val="0000FF"/>
                          </a:solidFill>
                          <a:effectLst/>
                          <a:latin typeface="Calibri"/>
                          <a:hlinkClick r:id="rId4"/>
                        </a:rPr>
                        <a:t>fernando.trincado@bioeq.cl</a:t>
                      </a:r>
                      <a:endParaRPr lang="es-ES" sz="800" b="0" i="0" u="sng" strike="noStrike">
                        <a:solidFill>
                          <a:srgbClr val="0000FF"/>
                        </a:solidFill>
                        <a:effectLst/>
                        <a:latin typeface="Calibri"/>
                      </a:endParaRP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Director Técnico Laboratorio Bioeq</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180">
                <a:tc>
                  <a:txBody>
                    <a:bodyPr/>
                    <a:lstStyle/>
                    <a:p>
                      <a:pPr algn="l" fontAlgn="b"/>
                      <a:r>
                        <a:rPr lang="es-ES" sz="800" b="0" i="0" u="none" strike="noStrike">
                          <a:solidFill>
                            <a:srgbClr val="000000"/>
                          </a:solidFill>
                          <a:effectLst/>
                          <a:latin typeface="Calibri"/>
                        </a:rPr>
                        <a:t>UNIVERSIDAD VALPARAISO</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RAMON SOTOMAYOR</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sng" strike="noStrike">
                          <a:solidFill>
                            <a:srgbClr val="0000FF"/>
                          </a:solidFill>
                          <a:effectLst/>
                          <a:latin typeface="Calibri"/>
                          <a:hlinkClick r:id="rId5"/>
                        </a:rPr>
                        <a:t>ramon.sotomayor@uv.cl</a:t>
                      </a:r>
                      <a:endParaRPr lang="es-ES" sz="800" b="0" i="0" u="sng" strike="noStrike">
                        <a:solidFill>
                          <a:srgbClr val="0000FF"/>
                        </a:solidFill>
                        <a:effectLst/>
                        <a:latin typeface="Calibri"/>
                      </a:endParaRP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Profesor Adjunto</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180">
                <a:tc>
                  <a:txBody>
                    <a:bodyPr/>
                    <a:lstStyle/>
                    <a:p>
                      <a:pPr algn="l" fontAlgn="b"/>
                      <a:r>
                        <a:rPr lang="es-ES" sz="800" b="0" i="0" u="none" strike="noStrike">
                          <a:solidFill>
                            <a:srgbClr val="000000"/>
                          </a:solidFill>
                          <a:effectLst/>
                          <a:latin typeface="Calibri"/>
                        </a:rPr>
                        <a:t>INACH (LAB. DE BIORRECURSOS ANTARTICO</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JOSE RETAMALES</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sng" strike="noStrike">
                          <a:solidFill>
                            <a:srgbClr val="0000FF"/>
                          </a:solidFill>
                          <a:effectLst/>
                          <a:latin typeface="Calibri"/>
                          <a:hlinkClick r:id="rId6"/>
                        </a:rPr>
                        <a:t>mgonzalez@inach.cl</a:t>
                      </a:r>
                      <a:endParaRPr lang="es-ES" sz="800" b="0" i="0" u="sng" strike="noStrike">
                        <a:solidFill>
                          <a:srgbClr val="0000FF"/>
                        </a:solidFill>
                        <a:effectLst/>
                        <a:latin typeface="Calibri"/>
                      </a:endParaRP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Director Nacional del Instituto Antártico Chileno </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180">
                <a:tc>
                  <a:txBody>
                    <a:bodyPr/>
                    <a:lstStyle/>
                    <a:p>
                      <a:pPr algn="l" fontAlgn="b"/>
                      <a:r>
                        <a:rPr lang="es-ES" sz="800" b="0" i="0" u="none" strike="noStrike">
                          <a:solidFill>
                            <a:srgbClr val="000000"/>
                          </a:solidFill>
                          <a:effectLst/>
                          <a:latin typeface="Calibri"/>
                        </a:rPr>
                        <a:t>SERVICIO MEDICO LEGAL</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GABRIEL ZAMORA</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sng" strike="noStrike">
                          <a:solidFill>
                            <a:srgbClr val="0000FF"/>
                          </a:solidFill>
                          <a:effectLst/>
                          <a:latin typeface="Calibri"/>
                          <a:hlinkClick r:id="rId7"/>
                        </a:rPr>
                        <a:t>gzamora@sml.gob.cl</a:t>
                      </a:r>
                      <a:endParaRPr lang="es-ES" sz="800" b="0" i="0" u="sng" strike="noStrike">
                        <a:solidFill>
                          <a:srgbClr val="0000FF"/>
                        </a:solidFill>
                        <a:effectLst/>
                        <a:latin typeface="Calibri"/>
                      </a:endParaRP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Director Regional SML </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180">
                <a:tc>
                  <a:txBody>
                    <a:bodyPr/>
                    <a:lstStyle/>
                    <a:p>
                      <a:pPr algn="l" fontAlgn="b"/>
                      <a:r>
                        <a:rPr lang="es-ES" sz="800" b="0" i="0" u="none" strike="noStrike">
                          <a:solidFill>
                            <a:srgbClr val="000000"/>
                          </a:solidFill>
                          <a:effectLst/>
                          <a:latin typeface="Calibri"/>
                        </a:rPr>
                        <a:t>CONSORCIO RILL-LIGHT S.A</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BEGONIA VALDEBENITO</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sng" strike="noStrike">
                          <a:solidFill>
                            <a:srgbClr val="0000FF"/>
                          </a:solidFill>
                          <a:effectLst/>
                          <a:latin typeface="Calibri"/>
                          <a:hlinkClick r:id="rId8"/>
                        </a:rPr>
                        <a:t>begonia.valdebenito@ril-light.cl</a:t>
                      </a:r>
                      <a:endParaRPr lang="es-ES" sz="800" b="0" i="0" u="sng" strike="noStrike">
                        <a:solidFill>
                          <a:srgbClr val="0000FF"/>
                        </a:solidFill>
                        <a:effectLst/>
                        <a:latin typeface="Calibri"/>
                      </a:endParaRP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Supervisora de Laboratorio</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180">
                <a:tc>
                  <a:txBody>
                    <a:bodyPr/>
                    <a:lstStyle/>
                    <a:p>
                      <a:pPr algn="l" fontAlgn="b"/>
                      <a:r>
                        <a:rPr lang="es-ES" sz="800" b="0" i="0" u="none" strike="noStrike">
                          <a:solidFill>
                            <a:srgbClr val="000000"/>
                          </a:solidFill>
                          <a:effectLst/>
                          <a:latin typeface="Calibri"/>
                        </a:rPr>
                        <a:t>INSTITUTO SALUD PUBLICA (ISP) </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CARLOS YAÑEZ BARAHONA</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sng" strike="noStrike">
                          <a:solidFill>
                            <a:srgbClr val="0000FF"/>
                          </a:solidFill>
                          <a:effectLst/>
                          <a:latin typeface="Calibri"/>
                          <a:hlinkClick r:id="rId9"/>
                        </a:rPr>
                        <a:t>carlosy@ispch.cl</a:t>
                      </a:r>
                      <a:endParaRPr lang="es-ES" sz="800" b="0" i="0" u="sng" strike="noStrike">
                        <a:solidFill>
                          <a:srgbClr val="0000FF"/>
                        </a:solidFill>
                        <a:effectLst/>
                        <a:latin typeface="Calibri"/>
                      </a:endParaRP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Jefe Laboratorio de Toxicología Ocupacional</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180">
                <a:tc>
                  <a:txBody>
                    <a:bodyPr/>
                    <a:lstStyle/>
                    <a:p>
                      <a:pPr algn="l" fontAlgn="b"/>
                      <a:r>
                        <a:rPr lang="es-ES" sz="800" b="0" i="0" u="none" strike="noStrike">
                          <a:solidFill>
                            <a:srgbClr val="000000"/>
                          </a:solidFill>
                          <a:effectLst/>
                          <a:latin typeface="Calibri"/>
                        </a:rPr>
                        <a:t>HOSPITAL NAVAL ALMIRANTE NEF</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CLAUDIA ORREGO </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sng" strike="noStrike">
                          <a:solidFill>
                            <a:srgbClr val="0000FF"/>
                          </a:solidFill>
                          <a:effectLst/>
                          <a:latin typeface="Calibri"/>
                          <a:hlinkClick r:id="rId10"/>
                        </a:rPr>
                        <a:t>corrego@sanidadnaval.cl</a:t>
                      </a:r>
                      <a:endParaRPr lang="es-ES" sz="800" b="0" i="0" u="sng" strike="noStrike">
                        <a:solidFill>
                          <a:srgbClr val="0000FF"/>
                        </a:solidFill>
                        <a:effectLst/>
                        <a:latin typeface="Calibri"/>
                      </a:endParaRP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Psicologa Subdirección Desarrollo Humano</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180">
                <a:tc>
                  <a:txBody>
                    <a:bodyPr/>
                    <a:lstStyle/>
                    <a:p>
                      <a:pPr algn="l" fontAlgn="b"/>
                      <a:r>
                        <a:rPr lang="es-ES" sz="800" b="0" i="0" u="none" strike="noStrike">
                          <a:solidFill>
                            <a:srgbClr val="000000"/>
                          </a:solidFill>
                          <a:effectLst/>
                          <a:latin typeface="Calibri"/>
                        </a:rPr>
                        <a:t>NUCLEO BIOTECNOLOGICO (NBC)</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FANNY GUZMAN</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sng" strike="noStrike">
                          <a:solidFill>
                            <a:srgbClr val="0000FF"/>
                          </a:solidFill>
                          <a:effectLst/>
                          <a:latin typeface="Calibri"/>
                          <a:hlinkClick r:id="rId11"/>
                        </a:rPr>
                        <a:t>fannyguz@gmail.com</a:t>
                      </a:r>
                      <a:endParaRPr lang="es-ES" sz="800" b="0" i="0" u="sng" strike="noStrike">
                        <a:solidFill>
                          <a:srgbClr val="0000FF"/>
                        </a:solidFill>
                        <a:effectLst/>
                        <a:latin typeface="Calibri"/>
                      </a:endParaRP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jefa </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180">
                <a:tc>
                  <a:txBody>
                    <a:bodyPr/>
                    <a:lstStyle/>
                    <a:p>
                      <a:pPr algn="l" fontAlgn="b"/>
                      <a:r>
                        <a:rPr lang="es-ES" sz="800" b="0" i="0" u="none" strike="noStrike">
                          <a:solidFill>
                            <a:srgbClr val="000000"/>
                          </a:solidFill>
                          <a:effectLst/>
                          <a:latin typeface="Calibri"/>
                        </a:rPr>
                        <a:t>FACULTAD FARMACIA U. VALPO</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RODRIGO DIAZ</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sng" strike="noStrike">
                          <a:solidFill>
                            <a:srgbClr val="0000FF"/>
                          </a:solidFill>
                          <a:effectLst/>
                          <a:latin typeface="Calibri"/>
                          <a:hlinkClick r:id="rId12"/>
                        </a:rPr>
                        <a:t>quifac@uv.cl</a:t>
                      </a:r>
                      <a:endParaRPr lang="es-ES" sz="800" b="0" i="0" u="sng" strike="noStrike">
                        <a:solidFill>
                          <a:srgbClr val="0000FF"/>
                        </a:solidFill>
                        <a:effectLst/>
                        <a:latin typeface="Calibri"/>
                      </a:endParaRP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Director Técnico</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180">
                <a:tc>
                  <a:txBody>
                    <a:bodyPr/>
                    <a:lstStyle/>
                    <a:p>
                      <a:pPr algn="l" fontAlgn="b"/>
                      <a:r>
                        <a:rPr lang="es-ES" sz="800" b="0" i="0" u="none" strike="noStrike">
                          <a:solidFill>
                            <a:srgbClr val="000000"/>
                          </a:solidFill>
                          <a:effectLst/>
                          <a:latin typeface="Calibri"/>
                        </a:rPr>
                        <a:t>LABSER</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JUAN CARRASCO</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sng" strike="noStrike">
                          <a:solidFill>
                            <a:srgbClr val="0000FF"/>
                          </a:solidFill>
                          <a:effectLst/>
                          <a:latin typeface="Calibri"/>
                          <a:hlinkClick r:id="rId13"/>
                        </a:rPr>
                        <a:t>juan.carrasco@labser.cl</a:t>
                      </a:r>
                      <a:endParaRPr lang="es-ES" sz="800" b="0" i="0" u="sng" strike="noStrike">
                        <a:solidFill>
                          <a:srgbClr val="0000FF"/>
                        </a:solidFill>
                        <a:effectLst/>
                        <a:latin typeface="Calibri"/>
                      </a:endParaRP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Jefe de area de cromatografía</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180">
                <a:tc>
                  <a:txBody>
                    <a:bodyPr/>
                    <a:lstStyle/>
                    <a:p>
                      <a:pPr algn="l" fontAlgn="b"/>
                      <a:r>
                        <a:rPr lang="es-ES" sz="800" b="0" i="0" u="none" strike="noStrike">
                          <a:solidFill>
                            <a:srgbClr val="000000"/>
                          </a:solidFill>
                          <a:effectLst/>
                          <a:latin typeface="Calibri"/>
                        </a:rPr>
                        <a:t>CENTRO DE INVESTIGACIÓN EN ECOSISTEMAS DE LA PATAGONIA</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RODRIGO TORRES SAAVEDRA</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sng" strike="noStrike">
                          <a:solidFill>
                            <a:srgbClr val="0000FF"/>
                          </a:solidFill>
                          <a:effectLst/>
                          <a:latin typeface="Calibri"/>
                          <a:hlinkClick r:id="rId14"/>
                        </a:rPr>
                        <a:t>rtorres@ciep.cl</a:t>
                      </a:r>
                      <a:endParaRPr lang="es-ES" sz="800" b="0" i="0" u="sng" strike="noStrike">
                        <a:solidFill>
                          <a:srgbClr val="0000FF"/>
                        </a:solidFill>
                        <a:effectLst/>
                        <a:latin typeface="Calibri"/>
                      </a:endParaRP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Investigador</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180">
                <a:tc>
                  <a:txBody>
                    <a:bodyPr/>
                    <a:lstStyle/>
                    <a:p>
                      <a:pPr algn="l" fontAlgn="b"/>
                      <a:r>
                        <a:rPr lang="es-ES" sz="800" b="0" i="0" u="none" strike="noStrike">
                          <a:solidFill>
                            <a:srgbClr val="000000"/>
                          </a:solidFill>
                          <a:effectLst/>
                          <a:latin typeface="Calibri"/>
                        </a:rPr>
                        <a:t>LABORATORIO MERKEN LAB PRAXIS DIOTEC</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IVAN ALFARO</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sng" strike="noStrike">
                          <a:solidFill>
                            <a:srgbClr val="0000FF"/>
                          </a:solidFill>
                          <a:effectLst/>
                          <a:latin typeface="Calibri"/>
                          <a:hlinkClick r:id="rId15"/>
                        </a:rPr>
                        <a:t>alfobioq@gmail.com</a:t>
                      </a:r>
                      <a:endParaRPr lang="es-ES" sz="800" b="0" i="0" u="sng" strike="noStrike">
                        <a:solidFill>
                          <a:srgbClr val="0000FF"/>
                        </a:solidFill>
                        <a:effectLst/>
                        <a:latin typeface="Calibri"/>
                      </a:endParaRP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Invetigador Asociado</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180">
                <a:tc>
                  <a:txBody>
                    <a:bodyPr/>
                    <a:lstStyle/>
                    <a:p>
                      <a:pPr algn="l" fontAlgn="b"/>
                      <a:r>
                        <a:rPr lang="es-ES" sz="800" b="0" i="0" u="none" strike="noStrike">
                          <a:solidFill>
                            <a:srgbClr val="000000"/>
                          </a:solidFill>
                          <a:effectLst/>
                          <a:latin typeface="Calibri"/>
                        </a:rPr>
                        <a:t>LABORATORIO CLINICO BLANCO </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SEBASTIAN PEREZ</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sng" strike="noStrike">
                          <a:solidFill>
                            <a:srgbClr val="0000FF"/>
                          </a:solidFill>
                          <a:effectLst/>
                          <a:latin typeface="Calibri"/>
                          <a:hlinkClick r:id="rId16"/>
                        </a:rPr>
                        <a:t>sebastian.perez@laboratorioblanco.cl</a:t>
                      </a:r>
                      <a:endParaRPr lang="es-ES" sz="800" b="0" i="0" u="sng" strike="noStrike">
                        <a:solidFill>
                          <a:srgbClr val="0000FF"/>
                        </a:solidFill>
                        <a:effectLst/>
                        <a:latin typeface="Calibri"/>
                      </a:endParaRP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Director Técnico </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180">
                <a:tc>
                  <a:txBody>
                    <a:bodyPr/>
                    <a:lstStyle/>
                    <a:p>
                      <a:pPr algn="l" fontAlgn="b"/>
                      <a:r>
                        <a:rPr lang="es-ES" sz="800" b="0" i="0" u="none" strike="noStrike">
                          <a:solidFill>
                            <a:srgbClr val="000000"/>
                          </a:solidFill>
                          <a:effectLst/>
                          <a:latin typeface="Calibri"/>
                        </a:rPr>
                        <a:t>GIBMAR</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CRISTIAN AGURTO MUÑOZ</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sng" strike="noStrike">
                          <a:solidFill>
                            <a:srgbClr val="0000FF"/>
                          </a:solidFill>
                          <a:effectLst/>
                          <a:latin typeface="Calibri"/>
                          <a:hlinkClick r:id="rId17"/>
                        </a:rPr>
                        <a:t>cogurto@udec.cl</a:t>
                      </a:r>
                      <a:endParaRPr lang="es-ES" sz="800" b="0" i="0" u="sng" strike="noStrike">
                        <a:solidFill>
                          <a:srgbClr val="0000FF"/>
                        </a:solidFill>
                        <a:effectLst/>
                        <a:latin typeface="Calibri"/>
                      </a:endParaRP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Director Laboratorio GIBMAR</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180">
                <a:tc>
                  <a:txBody>
                    <a:bodyPr/>
                    <a:lstStyle/>
                    <a:p>
                      <a:pPr algn="l" fontAlgn="b"/>
                      <a:r>
                        <a:rPr lang="es-ES" sz="800" b="0" i="0" u="none" strike="noStrike">
                          <a:solidFill>
                            <a:srgbClr val="000000"/>
                          </a:solidFill>
                          <a:effectLst/>
                          <a:latin typeface="Calibri"/>
                        </a:rPr>
                        <a:t>LABORATORIO ECHEVERRY LTDA</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JAVIERA GARCIA VELIZ</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sng" strike="noStrike">
                          <a:solidFill>
                            <a:srgbClr val="0000FF"/>
                          </a:solidFill>
                          <a:effectLst/>
                          <a:latin typeface="Calibri"/>
                          <a:hlinkClick r:id="rId18"/>
                        </a:rPr>
                        <a:t>info@cheul.cl</a:t>
                      </a:r>
                      <a:endParaRPr lang="es-ES" sz="800" b="0" i="0" u="sng" strike="noStrike">
                        <a:solidFill>
                          <a:srgbClr val="0000FF"/>
                        </a:solidFill>
                        <a:effectLst/>
                        <a:latin typeface="Calibri"/>
                      </a:endParaRP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Gerente </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180">
                <a:tc>
                  <a:txBody>
                    <a:bodyPr/>
                    <a:lstStyle/>
                    <a:p>
                      <a:pPr algn="l" fontAlgn="b"/>
                      <a:r>
                        <a:rPr lang="es-ES" sz="800" b="0" i="0" u="none" strike="noStrike">
                          <a:solidFill>
                            <a:srgbClr val="000000"/>
                          </a:solidFill>
                          <a:effectLst/>
                          <a:latin typeface="Calibri"/>
                        </a:rPr>
                        <a:t>EMPRESAS CAROZZI S.A.</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BERTA MANRIQUEZ</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sng" strike="noStrike">
                          <a:solidFill>
                            <a:srgbClr val="0000FF"/>
                          </a:solidFill>
                          <a:effectLst/>
                          <a:latin typeface="Calibri"/>
                          <a:hlinkClick r:id="rId19"/>
                        </a:rPr>
                        <a:t>bmanriquez@carozzi.cl</a:t>
                      </a:r>
                      <a:endParaRPr lang="es-ES" sz="800" b="0" i="0" u="sng" strike="noStrike">
                        <a:solidFill>
                          <a:srgbClr val="0000FF"/>
                        </a:solidFill>
                        <a:effectLst/>
                        <a:latin typeface="Calibri"/>
                      </a:endParaRP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Jefa de Aseguramiento de Calidad </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180">
                <a:tc>
                  <a:txBody>
                    <a:bodyPr/>
                    <a:lstStyle/>
                    <a:p>
                      <a:pPr algn="l" fontAlgn="b"/>
                      <a:r>
                        <a:rPr lang="es-ES" sz="800" b="0" i="0" u="none" strike="noStrike">
                          <a:solidFill>
                            <a:srgbClr val="000000"/>
                          </a:solidFill>
                          <a:effectLst/>
                          <a:latin typeface="Calibri"/>
                        </a:rPr>
                        <a:t>UNIVERSIDAD AUTONOMA DE CHILE</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KATHERINE GARCIA</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sng" strike="noStrike">
                          <a:solidFill>
                            <a:srgbClr val="0000FF"/>
                          </a:solidFill>
                          <a:effectLst/>
                          <a:latin typeface="Calibri"/>
                          <a:hlinkClick r:id="rId20"/>
                        </a:rPr>
                        <a:t>katherine.garcia@uautonoma.cl</a:t>
                      </a:r>
                      <a:endParaRPr lang="es-ES" sz="800" b="0" i="0" u="sng" strike="noStrike">
                        <a:solidFill>
                          <a:srgbClr val="0000FF"/>
                        </a:solidFill>
                        <a:effectLst/>
                        <a:latin typeface="Calibri"/>
                      </a:endParaRP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Academico Investigador </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180">
                <a:tc>
                  <a:txBody>
                    <a:bodyPr/>
                    <a:lstStyle/>
                    <a:p>
                      <a:pPr algn="l" fontAlgn="b"/>
                      <a:r>
                        <a:rPr lang="es-ES" sz="800" b="0" i="0" u="none" strike="noStrike">
                          <a:solidFill>
                            <a:srgbClr val="000000"/>
                          </a:solidFill>
                          <a:effectLst/>
                          <a:latin typeface="Calibri"/>
                        </a:rPr>
                        <a:t>SERVICIO NACIONAL DE ADUANAS</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ALEJANDRA MARGUIROTT</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sng" strike="noStrike">
                          <a:solidFill>
                            <a:srgbClr val="0000FF"/>
                          </a:solidFill>
                          <a:effectLst/>
                          <a:latin typeface="Calibri"/>
                          <a:hlinkClick r:id="rId21"/>
                        </a:rPr>
                        <a:t>amarguirott@aduana.cl</a:t>
                      </a:r>
                      <a:endParaRPr lang="es-ES" sz="800" b="0" i="0" u="sng" strike="noStrike">
                        <a:solidFill>
                          <a:srgbClr val="0000FF"/>
                        </a:solidFill>
                        <a:effectLst/>
                        <a:latin typeface="Calibri"/>
                      </a:endParaRP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Jefa departamento Personal </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180">
                <a:tc>
                  <a:txBody>
                    <a:bodyPr/>
                    <a:lstStyle/>
                    <a:p>
                      <a:pPr algn="l" fontAlgn="b"/>
                      <a:r>
                        <a:rPr lang="es-ES" sz="800" b="0" i="0" u="none" strike="noStrike">
                          <a:solidFill>
                            <a:srgbClr val="000000"/>
                          </a:solidFill>
                          <a:effectLst/>
                          <a:latin typeface="Calibri"/>
                        </a:rPr>
                        <a:t>KAITEK LABS</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EMILIA DIAZ</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sng" strike="noStrike">
                          <a:solidFill>
                            <a:srgbClr val="0000FF"/>
                          </a:solidFill>
                          <a:effectLst/>
                          <a:latin typeface="Calibri"/>
                          <a:hlinkClick r:id="rId22"/>
                        </a:rPr>
                        <a:t>emilia@kaiteklabs.com</a:t>
                      </a:r>
                      <a:endParaRPr lang="es-ES" sz="800" b="0" i="0" u="sng" strike="noStrike">
                        <a:solidFill>
                          <a:srgbClr val="0000FF"/>
                        </a:solidFill>
                        <a:effectLst/>
                        <a:latin typeface="Calibri"/>
                      </a:endParaRP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CEO y Fundadora</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180">
                <a:tc>
                  <a:txBody>
                    <a:bodyPr/>
                    <a:lstStyle/>
                    <a:p>
                      <a:pPr algn="l" fontAlgn="b"/>
                      <a:r>
                        <a:rPr lang="es-ES" sz="800" b="0" i="0" u="none" strike="noStrike">
                          <a:solidFill>
                            <a:srgbClr val="000000"/>
                          </a:solidFill>
                          <a:effectLst/>
                          <a:latin typeface="Calibri"/>
                        </a:rPr>
                        <a:t>INSTITUTO DE INVESTIGACIÓN AGROPECUARIAS</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MAURICIO VILLAGRAN</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sng" strike="noStrike">
                          <a:solidFill>
                            <a:srgbClr val="0000FF"/>
                          </a:solidFill>
                          <a:effectLst/>
                          <a:latin typeface="Calibri"/>
                          <a:hlinkClick r:id="rId23"/>
                        </a:rPr>
                        <a:t>mvillagran@inia.cl</a:t>
                      </a:r>
                      <a:endParaRPr lang="es-ES" sz="800" b="0" i="0" u="sng" strike="noStrike">
                        <a:solidFill>
                          <a:srgbClr val="0000FF"/>
                        </a:solidFill>
                        <a:effectLst/>
                        <a:latin typeface="Calibri"/>
                      </a:endParaRP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Director Regional RRHH</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180">
                <a:tc>
                  <a:txBody>
                    <a:bodyPr/>
                    <a:lstStyle/>
                    <a:p>
                      <a:pPr algn="l" fontAlgn="b"/>
                      <a:r>
                        <a:rPr lang="es-ES" sz="800" b="0" i="0" u="none" strike="noStrike" dirty="0">
                          <a:solidFill>
                            <a:srgbClr val="000000"/>
                          </a:solidFill>
                          <a:effectLst/>
                          <a:latin typeface="Calibri"/>
                        </a:rPr>
                        <a:t>LABORATORIO CLINICO SANASALUD</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DRA. MYRIAM LORCA</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sng" strike="noStrike">
                          <a:solidFill>
                            <a:srgbClr val="0000FF"/>
                          </a:solidFill>
                          <a:effectLst/>
                          <a:latin typeface="Calibri"/>
                          <a:hlinkClick r:id="rId24"/>
                        </a:rPr>
                        <a:t>mlorca@sanasalud.cl</a:t>
                      </a:r>
                      <a:endParaRPr lang="es-ES" sz="800" b="0" i="0" u="sng" strike="noStrike">
                        <a:solidFill>
                          <a:srgbClr val="0000FF"/>
                        </a:solidFill>
                        <a:effectLst/>
                        <a:latin typeface="Calibri"/>
                      </a:endParaRP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Directora de Laboratorio Clinico Sana Salud</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180">
                <a:tc>
                  <a:txBody>
                    <a:bodyPr/>
                    <a:lstStyle/>
                    <a:p>
                      <a:pPr algn="l" fontAlgn="b"/>
                      <a:r>
                        <a:rPr lang="es-ES" sz="800" b="0" i="0" u="none" strike="noStrike">
                          <a:solidFill>
                            <a:srgbClr val="000000"/>
                          </a:solidFill>
                          <a:effectLst/>
                          <a:latin typeface="Calibri"/>
                        </a:rPr>
                        <a:t>SERVICIO MEDICO LEGAL</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GABRIEL ZAMORA</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sng" strike="noStrike">
                          <a:solidFill>
                            <a:srgbClr val="0000FF"/>
                          </a:solidFill>
                          <a:effectLst/>
                          <a:latin typeface="Calibri"/>
                          <a:hlinkClick r:id="rId25"/>
                        </a:rPr>
                        <a:t>gzamora@sml.cl</a:t>
                      </a:r>
                      <a:endParaRPr lang="es-ES" sz="800" b="0" i="0" u="sng" strike="noStrike">
                        <a:solidFill>
                          <a:srgbClr val="0000FF"/>
                        </a:solidFill>
                        <a:effectLst/>
                        <a:latin typeface="Calibri"/>
                      </a:endParaRP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Director Regional</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180">
                <a:tc>
                  <a:txBody>
                    <a:bodyPr/>
                    <a:lstStyle/>
                    <a:p>
                      <a:pPr algn="l" fontAlgn="b"/>
                      <a:r>
                        <a:rPr lang="es-ES" sz="800" b="0" i="0" u="none" strike="noStrike">
                          <a:solidFill>
                            <a:srgbClr val="000000"/>
                          </a:solidFill>
                          <a:effectLst/>
                          <a:latin typeface="Calibri"/>
                        </a:rPr>
                        <a:t>INSTITUTO SALUD PUBLICA</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JOHANA BARRIOS</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sng" strike="noStrike">
                          <a:solidFill>
                            <a:srgbClr val="0000FF"/>
                          </a:solidFill>
                          <a:effectLst/>
                          <a:latin typeface="Calibri"/>
                          <a:hlinkClick r:id="rId26"/>
                        </a:rPr>
                        <a:t>jbarrios@ispch.cl</a:t>
                      </a:r>
                      <a:endParaRPr lang="es-ES" sz="800" b="0" i="0" u="sng" strike="noStrike">
                        <a:solidFill>
                          <a:srgbClr val="0000FF"/>
                        </a:solidFill>
                        <a:effectLst/>
                        <a:latin typeface="Calibri"/>
                      </a:endParaRP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Secretaria Capacitación</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180">
                <a:tc>
                  <a:txBody>
                    <a:bodyPr/>
                    <a:lstStyle/>
                    <a:p>
                      <a:pPr algn="l" fontAlgn="b"/>
                      <a:r>
                        <a:rPr lang="es-ES" sz="800" b="0" i="0" u="none" strike="noStrike">
                          <a:solidFill>
                            <a:srgbClr val="000000"/>
                          </a:solidFill>
                          <a:effectLst/>
                          <a:latin typeface="Calibri"/>
                        </a:rPr>
                        <a:t>INSTITUTO SALUD PUBLICA</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GIANNA GATTI</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sng" strike="noStrike">
                          <a:solidFill>
                            <a:srgbClr val="0000FF"/>
                          </a:solidFill>
                          <a:effectLst/>
                          <a:latin typeface="Calibri"/>
                          <a:hlinkClick r:id="rId27"/>
                        </a:rPr>
                        <a:t>ggatti@sml.cl</a:t>
                      </a:r>
                      <a:endParaRPr lang="es-ES" sz="800" b="0" i="0" u="sng" strike="noStrike">
                        <a:solidFill>
                          <a:srgbClr val="0000FF"/>
                        </a:solidFill>
                        <a:effectLst/>
                        <a:latin typeface="Calibri"/>
                      </a:endParaRP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Secretaria Ejecutiva</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180">
                <a:tc>
                  <a:txBody>
                    <a:bodyPr/>
                    <a:lstStyle/>
                    <a:p>
                      <a:pPr algn="l" fontAlgn="b"/>
                      <a:r>
                        <a:rPr lang="es-ES" sz="800" b="0" i="0" u="none" strike="noStrike">
                          <a:solidFill>
                            <a:srgbClr val="000000"/>
                          </a:solidFill>
                          <a:effectLst/>
                          <a:latin typeface="Calibri"/>
                        </a:rPr>
                        <a:t>LABORATORIO AMBIENTAL SEREMI SALUD V REGION</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VIRGINIA MONTENEGRO</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sng" strike="noStrike">
                          <a:solidFill>
                            <a:srgbClr val="0000FF"/>
                          </a:solidFill>
                          <a:effectLst/>
                          <a:latin typeface="Calibri"/>
                          <a:hlinkClick r:id="rId28"/>
                        </a:rPr>
                        <a:t>virginia.montenegro@redsalud.gov.cl</a:t>
                      </a:r>
                      <a:endParaRPr lang="es-ES" sz="800" b="0" i="0" u="sng" strike="noStrike">
                        <a:solidFill>
                          <a:srgbClr val="0000FF"/>
                        </a:solidFill>
                        <a:effectLst/>
                        <a:latin typeface="Calibri"/>
                      </a:endParaRP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Jefe Laboratorio Ambiental Regional</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180">
                <a:tc>
                  <a:txBody>
                    <a:bodyPr/>
                    <a:lstStyle/>
                    <a:p>
                      <a:pPr algn="l" fontAlgn="b"/>
                      <a:r>
                        <a:rPr lang="es-ES" sz="800" b="0" i="0" u="none" strike="noStrike">
                          <a:solidFill>
                            <a:srgbClr val="000000"/>
                          </a:solidFill>
                          <a:effectLst/>
                          <a:latin typeface="Calibri"/>
                        </a:rPr>
                        <a:t>HOSPITAL DE QUILPUE</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JAIME FLORES</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sng" strike="noStrike">
                          <a:solidFill>
                            <a:srgbClr val="0000FF"/>
                          </a:solidFill>
                          <a:effectLst/>
                          <a:latin typeface="Calibri"/>
                          <a:hlinkClick r:id="rId29"/>
                        </a:rPr>
                        <a:t>jaime.floresm@redsalud.gov.cl</a:t>
                      </a:r>
                      <a:endParaRPr lang="es-ES" sz="800" b="0" i="0" u="sng" strike="noStrike">
                        <a:solidFill>
                          <a:srgbClr val="0000FF"/>
                        </a:solidFill>
                        <a:effectLst/>
                        <a:latin typeface="Calibri"/>
                      </a:endParaRP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Jefe de Laboratorio Clinico </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180">
                <a:tc>
                  <a:txBody>
                    <a:bodyPr/>
                    <a:lstStyle/>
                    <a:p>
                      <a:pPr algn="l" fontAlgn="b"/>
                      <a:r>
                        <a:rPr lang="es-ES" sz="800" b="0" i="0" u="none" strike="noStrike">
                          <a:solidFill>
                            <a:srgbClr val="000000"/>
                          </a:solidFill>
                          <a:effectLst/>
                          <a:latin typeface="Calibri"/>
                        </a:rPr>
                        <a:t>UNIVERSIDAD DE VALPARAISO </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PABLO MOYA</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sng" strike="noStrike">
                          <a:solidFill>
                            <a:srgbClr val="0000FF"/>
                          </a:solidFill>
                          <a:effectLst/>
                          <a:latin typeface="Calibri"/>
                          <a:hlinkClick r:id="rId30"/>
                        </a:rPr>
                        <a:t>pablo.moya@uv.cl</a:t>
                      </a:r>
                      <a:endParaRPr lang="es-ES" sz="800" b="0" i="0" u="sng" strike="noStrike">
                        <a:solidFill>
                          <a:srgbClr val="0000FF"/>
                        </a:solidFill>
                        <a:effectLst/>
                        <a:latin typeface="Calibri"/>
                      </a:endParaRP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Director Laboratorio de Neurogenética</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180">
                <a:tc>
                  <a:txBody>
                    <a:bodyPr/>
                    <a:lstStyle/>
                    <a:p>
                      <a:pPr algn="l" fontAlgn="b"/>
                      <a:r>
                        <a:rPr lang="es-ES" sz="800" b="0" i="0" u="none" strike="noStrike">
                          <a:solidFill>
                            <a:srgbClr val="000000"/>
                          </a:solidFill>
                          <a:effectLst/>
                          <a:latin typeface="Calibri"/>
                        </a:rPr>
                        <a:t>LABORATORIO DE ONCOLOGIA MOLECULAR PUC</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ALEJANDRO CORVALAN</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sng" strike="noStrike">
                          <a:solidFill>
                            <a:srgbClr val="0000FF"/>
                          </a:solidFill>
                          <a:effectLst/>
                          <a:latin typeface="Calibri"/>
                          <a:hlinkClick r:id="rId31"/>
                        </a:rPr>
                        <a:t>corvalan@med.puc.cl</a:t>
                      </a:r>
                      <a:endParaRPr lang="es-ES" sz="800" b="0" i="0" u="sng" strike="noStrike">
                        <a:solidFill>
                          <a:srgbClr val="0000FF"/>
                        </a:solidFill>
                        <a:effectLst/>
                        <a:latin typeface="Calibri"/>
                      </a:endParaRP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Profesor Asociado </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180">
                <a:tc>
                  <a:txBody>
                    <a:bodyPr/>
                    <a:lstStyle/>
                    <a:p>
                      <a:pPr algn="l" fontAlgn="b"/>
                      <a:r>
                        <a:rPr lang="es-ES" sz="800" b="0" i="0" u="none" strike="noStrike">
                          <a:solidFill>
                            <a:srgbClr val="000000"/>
                          </a:solidFill>
                          <a:effectLst/>
                          <a:latin typeface="Calibri"/>
                        </a:rPr>
                        <a:t>UNIVERSIDAD DE VALPARAISO </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ALEXIES DAGNINO</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sng" strike="noStrike">
                          <a:solidFill>
                            <a:srgbClr val="0000FF"/>
                          </a:solidFill>
                          <a:effectLst/>
                          <a:latin typeface="Calibri"/>
                          <a:hlinkClick r:id="rId32"/>
                        </a:rPr>
                        <a:t>alexies.dagnino@gmail.com</a:t>
                      </a:r>
                      <a:endParaRPr lang="es-ES" sz="800" b="0" i="0" u="sng" strike="noStrike">
                        <a:solidFill>
                          <a:srgbClr val="0000FF"/>
                        </a:solidFill>
                        <a:effectLst/>
                        <a:latin typeface="Calibri"/>
                      </a:endParaRP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Profesor Asociado </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180">
                <a:tc>
                  <a:txBody>
                    <a:bodyPr/>
                    <a:lstStyle/>
                    <a:p>
                      <a:pPr algn="l" fontAlgn="b"/>
                      <a:r>
                        <a:rPr lang="es-ES" sz="800" b="0" i="0" u="none" strike="noStrike">
                          <a:solidFill>
                            <a:srgbClr val="000000"/>
                          </a:solidFill>
                          <a:effectLst/>
                          <a:latin typeface="Calibri"/>
                        </a:rPr>
                        <a:t>BIOEQ LABORATORIO BIOFARMACEUTICO </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FERNANDO TRINCADO</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sng" strike="noStrike">
                          <a:solidFill>
                            <a:srgbClr val="0000FF"/>
                          </a:solidFill>
                          <a:effectLst/>
                          <a:latin typeface="Calibri"/>
                          <a:hlinkClick r:id="rId4"/>
                        </a:rPr>
                        <a:t>fernando.trincado@bioeq.cl</a:t>
                      </a:r>
                      <a:endParaRPr lang="es-ES" sz="800" b="0" i="0" u="sng" strike="noStrike">
                        <a:solidFill>
                          <a:srgbClr val="0000FF"/>
                        </a:solidFill>
                        <a:effectLst/>
                        <a:latin typeface="Calibri"/>
                      </a:endParaRP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Director Técnico </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180">
                <a:tc>
                  <a:txBody>
                    <a:bodyPr/>
                    <a:lstStyle/>
                    <a:p>
                      <a:pPr algn="l" fontAlgn="b"/>
                      <a:r>
                        <a:rPr lang="es-ES" sz="800" b="0" i="0" u="none" strike="noStrike">
                          <a:solidFill>
                            <a:srgbClr val="000000"/>
                          </a:solidFill>
                          <a:effectLst/>
                          <a:latin typeface="Calibri"/>
                        </a:rPr>
                        <a:t>MARICARMEN BERNALES PEREZ</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CARLOS COSTA DEL POZO</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sng" strike="noStrike">
                          <a:solidFill>
                            <a:srgbClr val="0000FF"/>
                          </a:solidFill>
                          <a:effectLst/>
                          <a:latin typeface="Calibri"/>
                          <a:hlinkClick r:id="rId33"/>
                        </a:rPr>
                        <a:t>labgarciar@labgarcia.cl</a:t>
                      </a:r>
                      <a:endParaRPr lang="es-ES" sz="800" b="0" i="0" u="sng" strike="noStrike">
                        <a:solidFill>
                          <a:srgbClr val="0000FF"/>
                        </a:solidFill>
                        <a:effectLst/>
                        <a:latin typeface="Calibri"/>
                      </a:endParaRP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Gerente</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180">
                <a:tc>
                  <a:txBody>
                    <a:bodyPr/>
                    <a:lstStyle/>
                    <a:p>
                      <a:pPr algn="l" fontAlgn="b"/>
                      <a:r>
                        <a:rPr lang="es-ES" sz="800" b="0" i="0" u="none" strike="noStrike">
                          <a:solidFill>
                            <a:srgbClr val="000000"/>
                          </a:solidFill>
                          <a:effectLst/>
                          <a:latin typeface="Calibri"/>
                        </a:rPr>
                        <a:t>LABSER LTDA</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LEANDRO AGULLO</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sng" strike="noStrike">
                          <a:solidFill>
                            <a:srgbClr val="0000FF"/>
                          </a:solidFill>
                          <a:effectLst/>
                          <a:latin typeface="Calibri"/>
                          <a:hlinkClick r:id="rId34"/>
                        </a:rPr>
                        <a:t>leandro.agullo@labser.tigabytes.cl</a:t>
                      </a:r>
                      <a:endParaRPr lang="es-ES" sz="800" b="0" i="0" u="sng" strike="noStrike">
                        <a:solidFill>
                          <a:srgbClr val="0000FF"/>
                        </a:solidFill>
                        <a:effectLst/>
                        <a:latin typeface="Calibri"/>
                      </a:endParaRP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Gerente Producción</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180">
                <a:tc>
                  <a:txBody>
                    <a:bodyPr/>
                    <a:lstStyle/>
                    <a:p>
                      <a:pPr algn="l" fontAlgn="b"/>
                      <a:r>
                        <a:rPr lang="es-ES" sz="800" b="0" i="0" u="none" strike="noStrike">
                          <a:solidFill>
                            <a:srgbClr val="000000"/>
                          </a:solidFill>
                          <a:effectLst/>
                          <a:latin typeface="Calibri"/>
                        </a:rPr>
                        <a:t>LABORATORIO AGROENOLOGICO UNIVERSIDAD CATOLICA DEL MAULE</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MARCELA JOFRE CANDIA</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sng" strike="noStrike">
                          <a:solidFill>
                            <a:srgbClr val="0000FF"/>
                          </a:solidFill>
                          <a:effectLst/>
                          <a:latin typeface="Calibri"/>
                          <a:hlinkClick r:id="rId35"/>
                        </a:rPr>
                        <a:t>mjofre@enolabucm.cl</a:t>
                      </a:r>
                      <a:endParaRPr lang="es-ES" sz="800" b="0" i="0" u="sng" strike="noStrike">
                        <a:solidFill>
                          <a:srgbClr val="0000FF"/>
                        </a:solidFill>
                        <a:effectLst/>
                        <a:latin typeface="Calibri"/>
                      </a:endParaRP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Jefe Técnico Laborotorio de ensayos</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180">
                <a:tc>
                  <a:txBody>
                    <a:bodyPr/>
                    <a:lstStyle/>
                    <a:p>
                      <a:pPr algn="l" fontAlgn="b"/>
                      <a:r>
                        <a:rPr lang="es-ES" sz="800" b="0" i="0" u="none" strike="noStrike">
                          <a:solidFill>
                            <a:srgbClr val="000000"/>
                          </a:solidFill>
                          <a:effectLst/>
                          <a:latin typeface="Calibri"/>
                        </a:rPr>
                        <a:t>INSTITUTO SALUD PUBLICA DPTO SALUD AMBIENTAL</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MARIA CRISTINA MARTINEZ</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sng" strike="noStrike">
                          <a:solidFill>
                            <a:srgbClr val="0000FF"/>
                          </a:solidFill>
                          <a:effectLst/>
                          <a:latin typeface="Calibri"/>
                          <a:hlinkClick r:id="rId36"/>
                        </a:rPr>
                        <a:t>mmartinez@ispch.cl</a:t>
                      </a:r>
                      <a:endParaRPr lang="es-ES" sz="800" b="0" i="0" u="sng" strike="noStrike">
                        <a:solidFill>
                          <a:srgbClr val="0000FF"/>
                        </a:solidFill>
                        <a:effectLst/>
                        <a:latin typeface="Calibri"/>
                      </a:endParaRP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Jefe Sección </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180">
                <a:tc>
                  <a:txBody>
                    <a:bodyPr/>
                    <a:lstStyle/>
                    <a:p>
                      <a:pPr algn="l" fontAlgn="b"/>
                      <a:r>
                        <a:rPr lang="es-ES" sz="800" b="0" i="0" u="none" strike="noStrike">
                          <a:solidFill>
                            <a:srgbClr val="000000"/>
                          </a:solidFill>
                          <a:effectLst/>
                          <a:latin typeface="Calibri"/>
                        </a:rPr>
                        <a:t>INSTITUTO DE INVESTIGACIONES AGROPECUARIAS </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CAROLINA FOLCH</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sng" strike="noStrike">
                          <a:solidFill>
                            <a:srgbClr val="0000FF"/>
                          </a:solidFill>
                          <a:effectLst/>
                          <a:latin typeface="Calibri"/>
                          <a:hlinkClick r:id="rId37"/>
                        </a:rPr>
                        <a:t>cfolch@inia.cl</a:t>
                      </a:r>
                      <a:endParaRPr lang="es-ES" sz="800" b="0" i="0" u="sng" strike="noStrike">
                        <a:solidFill>
                          <a:srgbClr val="0000FF"/>
                        </a:solidFill>
                        <a:effectLst/>
                        <a:latin typeface="Calibri"/>
                      </a:endParaRP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Profesional de Apoyo a Proyectos </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180">
                <a:tc>
                  <a:txBody>
                    <a:bodyPr/>
                    <a:lstStyle/>
                    <a:p>
                      <a:pPr algn="l" fontAlgn="b"/>
                      <a:r>
                        <a:rPr lang="es-ES" sz="800" b="0" i="0" u="none" strike="noStrike">
                          <a:solidFill>
                            <a:srgbClr val="000000"/>
                          </a:solidFill>
                          <a:effectLst/>
                          <a:latin typeface="Calibri"/>
                        </a:rPr>
                        <a:t>CENTRO DE DIAGNOSTICO ANATOMOPATOLOGICO</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VITTORIO ZAFFIRI</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sng" strike="noStrike">
                          <a:solidFill>
                            <a:srgbClr val="0000FF"/>
                          </a:solidFill>
                          <a:effectLst/>
                          <a:latin typeface="Calibri"/>
                          <a:hlinkClick r:id="rId38"/>
                        </a:rPr>
                        <a:t>zaffiri@ucn.cl</a:t>
                      </a:r>
                      <a:endParaRPr lang="es-ES" sz="800" b="0" i="0" u="sng" strike="noStrike">
                        <a:solidFill>
                          <a:srgbClr val="0000FF"/>
                        </a:solidFill>
                        <a:effectLst/>
                        <a:latin typeface="Calibri"/>
                      </a:endParaRP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Director Laboratorio</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180">
                <a:tc>
                  <a:txBody>
                    <a:bodyPr/>
                    <a:lstStyle/>
                    <a:p>
                      <a:pPr algn="l" fontAlgn="b"/>
                      <a:r>
                        <a:rPr lang="es-ES" sz="800" b="0" i="0" u="none" strike="noStrike">
                          <a:solidFill>
                            <a:srgbClr val="000000"/>
                          </a:solidFill>
                          <a:effectLst/>
                          <a:latin typeface="Calibri"/>
                        </a:rPr>
                        <a:t>LABORATORIO DE QUIMICA CLINICA ESPECIALIZADA </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RINA SEPULVEDA</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sng" strike="noStrike">
                          <a:solidFill>
                            <a:srgbClr val="0000FF"/>
                          </a:solidFill>
                          <a:effectLst/>
                          <a:latin typeface="Calibri"/>
                          <a:hlinkClick r:id="rId39"/>
                        </a:rPr>
                        <a:t>rinasepulveda@gmail.com</a:t>
                      </a:r>
                      <a:endParaRPr lang="es-ES" sz="800" b="0" i="0" u="sng" strike="noStrike">
                        <a:solidFill>
                          <a:srgbClr val="0000FF"/>
                        </a:solidFill>
                        <a:effectLst/>
                        <a:latin typeface="Calibri"/>
                      </a:endParaRP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Bioquimica </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180">
                <a:tc>
                  <a:txBody>
                    <a:bodyPr/>
                    <a:lstStyle/>
                    <a:p>
                      <a:pPr algn="l" fontAlgn="b"/>
                      <a:r>
                        <a:rPr lang="es-ES" sz="800" b="0" i="0" u="none" strike="noStrike">
                          <a:solidFill>
                            <a:srgbClr val="000000"/>
                          </a:solidFill>
                          <a:effectLst/>
                          <a:latin typeface="Calibri"/>
                        </a:rPr>
                        <a:t>ENAP REFINERIAS S.A</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GONZALO CALDERON</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sng" strike="noStrike">
                          <a:solidFill>
                            <a:srgbClr val="0000FF"/>
                          </a:solidFill>
                          <a:effectLst/>
                          <a:latin typeface="Calibri"/>
                          <a:hlinkClick r:id="rId40"/>
                        </a:rPr>
                        <a:t>gcalderon@enaprefinerias.cl</a:t>
                      </a:r>
                      <a:endParaRPr lang="es-ES" sz="800" b="0" i="0" u="sng" strike="noStrike">
                        <a:solidFill>
                          <a:srgbClr val="0000FF"/>
                        </a:solidFill>
                        <a:effectLst/>
                        <a:latin typeface="Calibri"/>
                      </a:endParaRP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Jefe Division Desarrollo </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180">
                <a:tc>
                  <a:txBody>
                    <a:bodyPr/>
                    <a:lstStyle/>
                    <a:p>
                      <a:pPr algn="l" fontAlgn="b"/>
                      <a:r>
                        <a:rPr lang="es-ES" sz="800" b="0" i="0" u="none" strike="noStrike">
                          <a:solidFill>
                            <a:srgbClr val="000000"/>
                          </a:solidFill>
                          <a:effectLst/>
                          <a:latin typeface="Calibri"/>
                        </a:rPr>
                        <a:t>NATURAL RESPONSE S.A</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LEANDRO PADILLA</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sng" strike="noStrike">
                          <a:solidFill>
                            <a:srgbClr val="0000FF"/>
                          </a:solidFill>
                          <a:effectLst/>
                          <a:latin typeface="Calibri"/>
                          <a:hlinkClick r:id="rId41"/>
                        </a:rPr>
                        <a:t>lpadilla@naturalesponse.cl</a:t>
                      </a:r>
                      <a:endParaRPr lang="es-ES" sz="800" b="0" i="0" u="sng" strike="noStrike">
                        <a:solidFill>
                          <a:srgbClr val="0000FF"/>
                        </a:solidFill>
                        <a:effectLst/>
                        <a:latin typeface="Calibri"/>
                      </a:endParaRP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Gerente de Investigación y Desarrollo</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180">
                <a:tc>
                  <a:txBody>
                    <a:bodyPr/>
                    <a:lstStyle/>
                    <a:p>
                      <a:pPr algn="l" fontAlgn="b"/>
                      <a:r>
                        <a:rPr lang="es-ES" sz="800" b="0" i="0" u="none" strike="noStrike">
                          <a:solidFill>
                            <a:srgbClr val="000000"/>
                          </a:solidFill>
                          <a:effectLst/>
                          <a:latin typeface="Calibri"/>
                        </a:rPr>
                        <a:t>CLINICA LAS CONDES</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MAURICIO FARFAN</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sng" strike="noStrike">
                          <a:solidFill>
                            <a:srgbClr val="0000FF"/>
                          </a:solidFill>
                          <a:effectLst/>
                          <a:latin typeface="Calibri"/>
                          <a:hlinkClick r:id="rId42"/>
                        </a:rPr>
                        <a:t>mfarfan@med.uchile.cl</a:t>
                      </a:r>
                      <a:endParaRPr lang="es-ES" sz="800" b="0" i="0" u="sng" strike="noStrike">
                        <a:solidFill>
                          <a:srgbClr val="0000FF"/>
                        </a:solidFill>
                        <a:effectLst/>
                        <a:latin typeface="Calibri"/>
                      </a:endParaRP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Asesor Cientifico </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180">
                <a:tc>
                  <a:txBody>
                    <a:bodyPr/>
                    <a:lstStyle/>
                    <a:p>
                      <a:pPr algn="l" fontAlgn="b"/>
                      <a:r>
                        <a:rPr lang="es-ES" sz="800" b="0" i="0" u="none" strike="noStrike">
                          <a:solidFill>
                            <a:srgbClr val="000000"/>
                          </a:solidFill>
                          <a:effectLst/>
                          <a:latin typeface="Calibri"/>
                        </a:rPr>
                        <a:t>UNIVERSIDAD DE VALPARAISO </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a:rPr>
                        <a:t>SEBASTIAN SAN MARTIN</a:t>
                      </a: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sng" strike="noStrike">
                          <a:solidFill>
                            <a:srgbClr val="0000FF"/>
                          </a:solidFill>
                          <a:effectLst/>
                          <a:latin typeface="Calibri"/>
                          <a:hlinkClick r:id="rId43"/>
                        </a:rPr>
                        <a:t>sebastian.sanmarw@uv.cl</a:t>
                      </a:r>
                      <a:endParaRPr lang="es-ES" sz="800" b="0" i="0" u="sng" strike="noStrike">
                        <a:solidFill>
                          <a:srgbClr val="0000FF"/>
                        </a:solidFill>
                        <a:effectLst/>
                        <a:latin typeface="Calibri"/>
                      </a:endParaRP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dirty="0">
                          <a:solidFill>
                            <a:srgbClr val="000000"/>
                          </a:solidFill>
                          <a:effectLst/>
                          <a:latin typeface="Calibri"/>
                        </a:rPr>
                        <a:t>Director Centro de investigaciones </a:t>
                      </a:r>
                      <a:r>
                        <a:rPr lang="es-ES" sz="800" b="0" i="0" u="none" strike="noStrike" dirty="0" err="1">
                          <a:solidFill>
                            <a:srgbClr val="000000"/>
                          </a:solidFill>
                          <a:effectLst/>
                          <a:latin typeface="Calibri"/>
                        </a:rPr>
                        <a:t>Biomedicas</a:t>
                      </a:r>
                      <a:endParaRPr lang="es-ES" sz="800" b="0" i="0" u="none" strike="noStrike" dirty="0">
                        <a:solidFill>
                          <a:srgbClr val="000000"/>
                        </a:solidFill>
                        <a:effectLst/>
                        <a:latin typeface="Calibri"/>
                      </a:endParaRPr>
                    </a:p>
                  </a:txBody>
                  <a:tcPr marL="6632" marR="6632" marT="66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 name="CuadroTexto 1"/>
          <p:cNvSpPr txBox="1"/>
          <p:nvPr/>
        </p:nvSpPr>
        <p:spPr>
          <a:xfrm>
            <a:off x="605218" y="248029"/>
            <a:ext cx="7067484" cy="369332"/>
          </a:xfrm>
          <a:prstGeom prst="rect">
            <a:avLst/>
          </a:prstGeom>
          <a:noFill/>
        </p:spPr>
        <p:txBody>
          <a:bodyPr wrap="none" rtlCol="0">
            <a:spAutoFit/>
          </a:bodyPr>
          <a:lstStyle/>
          <a:p>
            <a:r>
              <a:rPr lang="es-CL" dirty="0" smtClean="0"/>
              <a:t>Base de datos y contacto lugares de prácticas de alumnos de bioquímica…</a:t>
            </a:r>
            <a:endParaRPr lang="es-CL" dirty="0"/>
          </a:p>
        </p:txBody>
      </p:sp>
    </p:spTree>
    <p:extLst>
      <p:ext uri="{BB962C8B-B14F-4D97-AF65-F5344CB8AC3E}">
        <p14:creationId xmlns:p14="http://schemas.microsoft.com/office/powerpoint/2010/main" val="454306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74027" y="508743"/>
            <a:ext cx="8051110" cy="6186310"/>
          </a:xfrm>
          <a:prstGeom prst="rect">
            <a:avLst/>
          </a:prstGeom>
          <a:noFill/>
        </p:spPr>
        <p:txBody>
          <a:bodyPr wrap="square" rtlCol="0">
            <a:spAutoFit/>
          </a:bodyPr>
          <a:lstStyle/>
          <a:p>
            <a:pPr algn="just"/>
            <a:r>
              <a:rPr lang="es-CL" b="1" dirty="0" smtClean="0"/>
              <a:t>Existe un coordinador de </a:t>
            </a:r>
            <a:r>
              <a:rPr lang="es-CL" b="1" dirty="0"/>
              <a:t>Prácticas Clínicas </a:t>
            </a:r>
            <a:r>
              <a:rPr lang="es-CL" b="1" dirty="0" smtClean="0"/>
              <a:t>PUCV: </a:t>
            </a:r>
            <a:r>
              <a:rPr lang="es-CL" b="1" dirty="0"/>
              <a:t>Don Rubén López </a:t>
            </a:r>
            <a:r>
              <a:rPr lang="es-CL" b="1" dirty="0" smtClean="0"/>
              <a:t>Leiva (Kinesiología). Se puede coordinar con JC y Sr. Rubén Lopez (con anticipación):</a:t>
            </a:r>
            <a:endParaRPr lang="es-CL" b="1" dirty="0"/>
          </a:p>
          <a:p>
            <a:pPr marL="285750" indent="-285750" algn="just">
              <a:buFont typeface="Arial"/>
              <a:buChar char="•"/>
            </a:pPr>
            <a:endParaRPr lang="es-CL" dirty="0"/>
          </a:p>
          <a:p>
            <a:pPr marL="285750" indent="-285750" algn="just">
              <a:buFont typeface="Arial"/>
              <a:buChar char="•"/>
            </a:pPr>
            <a:r>
              <a:rPr lang="es-CL" dirty="0" smtClean="0"/>
              <a:t>A </a:t>
            </a:r>
            <a:r>
              <a:rPr lang="es-CL" dirty="0"/>
              <a:t>la fecha existen dos convenios Institucionales: Servicio Viña del Mar Quillota y Aconcagua</a:t>
            </a:r>
          </a:p>
          <a:p>
            <a:pPr marL="285750" indent="-285750" algn="just">
              <a:buFont typeface="Arial"/>
              <a:buChar char="•"/>
            </a:pPr>
            <a:r>
              <a:rPr lang="es-CL" dirty="0" smtClean="0"/>
              <a:t>Las </a:t>
            </a:r>
            <a:r>
              <a:rPr lang="es-CL" dirty="0"/>
              <a:t>practicas Clínicas deben ser avisadas a más tardar 15 de Noviembre de cada año, indicando Fecha de Ingreso de Práctica, egreso de la misma , Jornada ( completa –parcial). Tipo de Supervisión ( interna  o de la Universidad</a:t>
            </a:r>
            <a:r>
              <a:rPr lang="es-CL" dirty="0" smtClean="0"/>
              <a:t>).</a:t>
            </a:r>
            <a:endParaRPr lang="es-CL" dirty="0"/>
          </a:p>
          <a:p>
            <a:pPr marL="285750" indent="-285750" algn="just">
              <a:buFont typeface="Arial"/>
              <a:buChar char="•"/>
            </a:pPr>
            <a:r>
              <a:rPr lang="es-CL" b="1" dirty="0" smtClean="0">
                <a:solidFill>
                  <a:srgbClr val="FF0000"/>
                </a:solidFill>
              </a:rPr>
              <a:t>El </a:t>
            </a:r>
            <a:r>
              <a:rPr lang="es-CL" b="1" dirty="0">
                <a:solidFill>
                  <a:srgbClr val="FF0000"/>
                </a:solidFill>
              </a:rPr>
              <a:t>alumno debe estar vacunado contra la Hepatitis B  con al menos 2 dosis</a:t>
            </a:r>
            <a:r>
              <a:rPr lang="es-CL" dirty="0"/>
              <a:t>. Eso significa un mes antes de inicio de la práctica al menos. El proceso de Vacunación se realiza por medio Vacunatorio Tabancura y toma un tiempo aproximado de 7 meses</a:t>
            </a:r>
            <a:r>
              <a:rPr lang="es-CL" dirty="0" smtClean="0"/>
              <a:t>. </a:t>
            </a:r>
            <a:r>
              <a:rPr lang="es-CL" dirty="0"/>
              <a:t>El costo de la misma es de </a:t>
            </a:r>
            <a:r>
              <a:rPr lang="es-CL" b="1" dirty="0">
                <a:solidFill>
                  <a:srgbClr val="FF0000"/>
                </a:solidFill>
              </a:rPr>
              <a:t>22.000 pesos</a:t>
            </a:r>
          </a:p>
          <a:p>
            <a:pPr marL="285750" indent="-285750" algn="just">
              <a:buFont typeface="Arial"/>
              <a:buChar char="•"/>
            </a:pPr>
            <a:r>
              <a:rPr lang="es-CL" dirty="0" smtClean="0"/>
              <a:t>El </a:t>
            </a:r>
            <a:r>
              <a:rPr lang="es-CL" dirty="0"/>
              <a:t>alumno debe contar con su seguro escolar. (Tramitado por el Instituto una vez que se haya inscrito y aceptado la práctica profesional)</a:t>
            </a:r>
          </a:p>
          <a:p>
            <a:pPr marL="285750" indent="-285750" algn="just">
              <a:buFont typeface="Arial"/>
              <a:buChar char="•"/>
            </a:pPr>
            <a:r>
              <a:rPr lang="es-CL" dirty="0" smtClean="0"/>
              <a:t>Se </a:t>
            </a:r>
            <a:r>
              <a:rPr lang="es-CL" dirty="0"/>
              <a:t>debe establecer un protocolo propio en caso de accidentes de tipo corto punzantes y junto a ello un encargado de prácticas en caso de accidente del </a:t>
            </a:r>
            <a:r>
              <a:rPr lang="es-CL" dirty="0" smtClean="0"/>
              <a:t>alumno.</a:t>
            </a:r>
          </a:p>
          <a:p>
            <a:pPr marL="285750" indent="-285750" algn="just">
              <a:buFont typeface="Arial"/>
              <a:buChar char="•"/>
            </a:pPr>
            <a:endParaRPr lang="es-CL" dirty="0"/>
          </a:p>
          <a:p>
            <a:pPr marL="285750" indent="-285750" algn="just">
              <a:buFont typeface="Arial"/>
              <a:buChar char="•"/>
            </a:pPr>
            <a:r>
              <a:rPr lang="es-CL" dirty="0" smtClean="0">
                <a:solidFill>
                  <a:srgbClr val="0000FF"/>
                </a:solidFill>
              </a:rPr>
              <a:t>Debe extenderese una “carta a lugar de prácticas” firmada por el JC.</a:t>
            </a:r>
          </a:p>
          <a:p>
            <a:pPr marL="285750" indent="-285750" algn="just">
              <a:buFont typeface="Arial"/>
              <a:buChar char="•"/>
            </a:pPr>
            <a:r>
              <a:rPr lang="es-CL" dirty="0" smtClean="0">
                <a:solidFill>
                  <a:srgbClr val="0000FF"/>
                </a:solidFill>
              </a:rPr>
              <a:t>Al final de la práctica se debe entregar un informa de parte del responsable del lugar de práctica y un informa del alumno (formatos disponibles JC).</a:t>
            </a:r>
            <a:endParaRPr lang="es-CL" dirty="0">
              <a:solidFill>
                <a:srgbClr val="0000FF"/>
              </a:solidFill>
            </a:endParaRPr>
          </a:p>
          <a:p>
            <a:pPr algn="just"/>
            <a:endParaRPr lang="es-CL" dirty="0"/>
          </a:p>
        </p:txBody>
      </p:sp>
    </p:spTree>
    <p:extLst>
      <p:ext uri="{BB962C8B-B14F-4D97-AF65-F5344CB8AC3E}">
        <p14:creationId xmlns:p14="http://schemas.microsoft.com/office/powerpoint/2010/main" val="1435049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flujograma campos clínicos 201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6568"/>
            <a:ext cx="9220802" cy="6229915"/>
          </a:xfrm>
          <a:prstGeom prst="rect">
            <a:avLst/>
          </a:prstGeom>
        </p:spPr>
      </p:pic>
    </p:spTree>
    <p:extLst>
      <p:ext uri="{BB962C8B-B14F-4D97-AF65-F5344CB8AC3E}">
        <p14:creationId xmlns:p14="http://schemas.microsoft.com/office/powerpoint/2010/main" val="312252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descarg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6686" y="1929483"/>
            <a:ext cx="583479" cy="583479"/>
          </a:xfrm>
          <a:prstGeom prst="rect">
            <a:avLst/>
          </a:prstGeom>
        </p:spPr>
      </p:pic>
      <p:sp>
        <p:nvSpPr>
          <p:cNvPr id="3" name="CuadroTexto 2"/>
          <p:cNvSpPr txBox="1"/>
          <p:nvPr/>
        </p:nvSpPr>
        <p:spPr>
          <a:xfrm>
            <a:off x="1154917" y="188862"/>
            <a:ext cx="3885260" cy="830997"/>
          </a:xfrm>
          <a:prstGeom prst="rect">
            <a:avLst/>
          </a:prstGeom>
          <a:noFill/>
        </p:spPr>
        <p:txBody>
          <a:bodyPr wrap="square" rtlCol="0">
            <a:spAutoFit/>
          </a:bodyPr>
          <a:lstStyle/>
          <a:p>
            <a:r>
              <a:rPr lang="es-CL" sz="2400" b="1" dirty="0" smtClean="0"/>
              <a:t>El futuro laboral: </a:t>
            </a:r>
          </a:p>
          <a:p>
            <a:r>
              <a:rPr lang="es-CL" sz="2400" b="1" dirty="0" smtClean="0"/>
              <a:t>sembrar para cosechar….</a:t>
            </a:r>
            <a:endParaRPr lang="es-CL" sz="2400" b="1" dirty="0"/>
          </a:p>
        </p:txBody>
      </p:sp>
      <p:pic>
        <p:nvPicPr>
          <p:cNvPr id="4" name="Imagen 3"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2300" y="0"/>
            <a:ext cx="3141700" cy="1885020"/>
          </a:xfrm>
          <a:prstGeom prst="rect">
            <a:avLst/>
          </a:prstGeom>
        </p:spPr>
      </p:pic>
      <p:sp>
        <p:nvSpPr>
          <p:cNvPr id="5" name="CuadroTexto 4"/>
          <p:cNvSpPr txBox="1"/>
          <p:nvPr/>
        </p:nvSpPr>
        <p:spPr>
          <a:xfrm>
            <a:off x="466315" y="1515688"/>
            <a:ext cx="5121915" cy="3139321"/>
          </a:xfrm>
          <a:prstGeom prst="rect">
            <a:avLst/>
          </a:prstGeom>
          <a:noFill/>
        </p:spPr>
        <p:txBody>
          <a:bodyPr wrap="none" rtlCol="0">
            <a:spAutoFit/>
          </a:bodyPr>
          <a:lstStyle/>
          <a:p>
            <a:pPr marL="285750" indent="-285750">
              <a:buFont typeface="Arial"/>
              <a:buChar char="•"/>
            </a:pPr>
            <a:r>
              <a:rPr lang="es-CL" dirty="0" smtClean="0"/>
              <a:t>Soy capaz de comenzar a visualizar mis intereses?</a:t>
            </a:r>
          </a:p>
          <a:p>
            <a:pPr marL="285750" indent="-285750">
              <a:buFont typeface="Arial"/>
              <a:buChar char="•"/>
            </a:pPr>
            <a:endParaRPr lang="es-CL" dirty="0"/>
          </a:p>
          <a:p>
            <a:pPr marL="285750" indent="-285750">
              <a:buFont typeface="Arial"/>
              <a:buChar char="•"/>
            </a:pPr>
            <a:r>
              <a:rPr lang="es-CL" dirty="0" smtClean="0"/>
              <a:t>Hago una práctica o dos?</a:t>
            </a:r>
          </a:p>
          <a:p>
            <a:pPr marL="285750" indent="-285750">
              <a:buFont typeface="Arial"/>
              <a:buChar char="•"/>
            </a:pPr>
            <a:endParaRPr lang="es-CL" dirty="0"/>
          </a:p>
          <a:p>
            <a:pPr marL="285750" indent="-285750">
              <a:buFont typeface="Arial"/>
              <a:buChar char="•"/>
            </a:pPr>
            <a:r>
              <a:rPr lang="es-CL" dirty="0" smtClean="0"/>
              <a:t>Como está mi avance curricular?</a:t>
            </a:r>
          </a:p>
          <a:p>
            <a:pPr marL="285750" indent="-285750">
              <a:buFont typeface="Arial"/>
              <a:buChar char="•"/>
            </a:pPr>
            <a:endParaRPr lang="es-CL" dirty="0"/>
          </a:p>
          <a:p>
            <a:pPr marL="285750" indent="-285750">
              <a:buFont typeface="Arial"/>
              <a:buChar char="•"/>
            </a:pPr>
            <a:r>
              <a:rPr lang="es-CL" dirty="0" smtClean="0"/>
              <a:t>Sólo quiero terminar a carrera?</a:t>
            </a:r>
          </a:p>
          <a:p>
            <a:pPr marL="285750" indent="-285750">
              <a:buFont typeface="Arial"/>
              <a:buChar char="•"/>
            </a:pPr>
            <a:endParaRPr lang="es-CL" dirty="0"/>
          </a:p>
          <a:p>
            <a:pPr marL="285750" indent="-285750">
              <a:buFont typeface="Arial"/>
              <a:buChar char="•"/>
            </a:pPr>
            <a:r>
              <a:rPr lang="es-CL" dirty="0" smtClean="0"/>
              <a:t>He hecho alguna pasantía en los laboratorios?</a:t>
            </a:r>
          </a:p>
          <a:p>
            <a:pPr marL="285750" indent="-285750">
              <a:buFont typeface="Arial"/>
              <a:buChar char="•"/>
            </a:pPr>
            <a:endParaRPr lang="es-CL" dirty="0"/>
          </a:p>
          <a:p>
            <a:pPr marL="285750" indent="-285750">
              <a:buFont typeface="Arial"/>
              <a:buChar char="•"/>
            </a:pPr>
            <a:r>
              <a:rPr lang="es-CL" dirty="0" smtClean="0"/>
              <a:t>He aprendido algo que me diferencie del resto?</a:t>
            </a:r>
            <a:endParaRPr lang="es-CL" dirty="0"/>
          </a:p>
        </p:txBody>
      </p:sp>
      <p:pic>
        <p:nvPicPr>
          <p:cNvPr id="6" name="Imagen 5" descr="images (1).jpeg"/>
          <p:cNvPicPr>
            <a:picLocks noChangeAspect="1"/>
          </p:cNvPicPr>
          <p:nvPr/>
        </p:nvPicPr>
        <p:blipFill rotWithShape="1">
          <a:blip r:embed="rId4">
            <a:extLst>
              <a:ext uri="{28A0092B-C50C-407E-A947-70E740481C1C}">
                <a14:useLocalDpi xmlns:a14="http://schemas.microsoft.com/office/drawing/2010/main" val="0"/>
              </a:ext>
            </a:extLst>
          </a:blip>
          <a:srcRect r="50735"/>
          <a:stretch/>
        </p:blipFill>
        <p:spPr>
          <a:xfrm>
            <a:off x="4006686" y="3074296"/>
            <a:ext cx="583479" cy="586611"/>
          </a:xfrm>
          <a:prstGeom prst="rect">
            <a:avLst/>
          </a:prstGeom>
        </p:spPr>
      </p:pic>
      <p:pic>
        <p:nvPicPr>
          <p:cNvPr id="7" name="Imagen 6" descr="descarga (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6686" y="2512962"/>
            <a:ext cx="525925" cy="525925"/>
          </a:xfrm>
          <a:prstGeom prst="rect">
            <a:avLst/>
          </a:prstGeom>
        </p:spPr>
      </p:pic>
      <p:pic>
        <p:nvPicPr>
          <p:cNvPr id="8" name="Imagen 7" descr="bb9533e5e946d5670ad65686b75b1308.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51278" y="4129913"/>
            <a:ext cx="2672164" cy="2608443"/>
          </a:xfrm>
          <a:prstGeom prst="rect">
            <a:avLst/>
          </a:prstGeom>
        </p:spPr>
      </p:pic>
      <p:sp>
        <p:nvSpPr>
          <p:cNvPr id="9" name="CuadroTexto 8"/>
          <p:cNvSpPr txBox="1"/>
          <p:nvPr/>
        </p:nvSpPr>
        <p:spPr>
          <a:xfrm>
            <a:off x="1411902" y="5645140"/>
            <a:ext cx="3698448" cy="369332"/>
          </a:xfrm>
          <a:prstGeom prst="rect">
            <a:avLst/>
          </a:prstGeom>
          <a:noFill/>
        </p:spPr>
        <p:txBody>
          <a:bodyPr wrap="none" rtlCol="0">
            <a:spAutoFit/>
          </a:bodyPr>
          <a:lstStyle/>
          <a:p>
            <a:r>
              <a:rPr lang="es-CL" dirty="0" smtClean="0"/>
              <a:t>Como es y enfrento el futuro laboral?</a:t>
            </a:r>
            <a:endParaRPr lang="es-CL" dirty="0"/>
          </a:p>
        </p:txBody>
      </p:sp>
      <p:pic>
        <p:nvPicPr>
          <p:cNvPr id="10" name="Imagen 9" descr="descarga (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8839" y="3571975"/>
            <a:ext cx="525925" cy="525925"/>
          </a:xfrm>
          <a:prstGeom prst="rect">
            <a:avLst/>
          </a:prstGeom>
        </p:spPr>
      </p:pic>
      <p:pic>
        <p:nvPicPr>
          <p:cNvPr id="11" name="Imagen 10" descr="descarga (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5267" y="4129084"/>
            <a:ext cx="525925" cy="525925"/>
          </a:xfrm>
          <a:prstGeom prst="rect">
            <a:avLst/>
          </a:prstGeom>
        </p:spPr>
      </p:pic>
    </p:spTree>
    <p:extLst>
      <p:ext uri="{BB962C8B-B14F-4D97-AF65-F5344CB8AC3E}">
        <p14:creationId xmlns:p14="http://schemas.microsoft.com/office/powerpoint/2010/main" val="292785161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98485"/>
            <a:ext cx="8229600" cy="1143000"/>
          </a:xfrm>
        </p:spPr>
        <p:txBody>
          <a:bodyPr/>
          <a:lstStyle/>
          <a:p>
            <a:r>
              <a:rPr lang="es-CL" dirty="0" smtClean="0"/>
              <a:t>Hoy….</a:t>
            </a:r>
            <a:endParaRPr lang="es-CL" dirty="0"/>
          </a:p>
        </p:txBody>
      </p:sp>
      <p:sp>
        <p:nvSpPr>
          <p:cNvPr id="3" name="Marcador de contenido 2"/>
          <p:cNvSpPr>
            <a:spLocks noGrp="1"/>
          </p:cNvSpPr>
          <p:nvPr>
            <p:ph idx="1"/>
          </p:nvPr>
        </p:nvSpPr>
        <p:spPr>
          <a:xfrm>
            <a:off x="457200" y="1241485"/>
            <a:ext cx="8229600" cy="4525963"/>
          </a:xfrm>
        </p:spPr>
        <p:txBody>
          <a:bodyPr>
            <a:normAutofit fontScale="85000" lnSpcReduction="20000"/>
          </a:bodyPr>
          <a:lstStyle/>
          <a:p>
            <a:pPr>
              <a:lnSpc>
                <a:spcPct val="120000"/>
              </a:lnSpc>
            </a:pPr>
            <a:r>
              <a:rPr lang="es-CL" dirty="0" smtClean="0"/>
              <a:t>Proceso de acreditación que dio origen al ajuste del perfil de egreso de Bioquímica</a:t>
            </a:r>
          </a:p>
          <a:p>
            <a:pPr>
              <a:lnSpc>
                <a:spcPct val="120000"/>
              </a:lnSpc>
            </a:pPr>
            <a:r>
              <a:rPr lang="es-CL" dirty="0" smtClean="0"/>
              <a:t>Nueva presentación de la malla curricular con identificación de áreas disciplinares, profesionales, formación fundamental y prácticas.</a:t>
            </a:r>
          </a:p>
          <a:p>
            <a:pPr>
              <a:lnSpc>
                <a:spcPct val="120000"/>
              </a:lnSpc>
            </a:pPr>
            <a:r>
              <a:rPr lang="es-CL" dirty="0" smtClean="0"/>
              <a:t>Aspectos de desconocimiento de parte de los estudiantes según pre-encuestas:</a:t>
            </a:r>
          </a:p>
          <a:p>
            <a:pPr lvl="1">
              <a:lnSpc>
                <a:spcPct val="120000"/>
              </a:lnSpc>
            </a:pPr>
            <a:r>
              <a:rPr lang="es-CL" dirty="0" smtClean="0"/>
              <a:t>Prácticas</a:t>
            </a:r>
          </a:p>
          <a:p>
            <a:pPr lvl="1">
              <a:lnSpc>
                <a:spcPct val="120000"/>
              </a:lnSpc>
            </a:pPr>
            <a:r>
              <a:rPr lang="es-CL" dirty="0" smtClean="0"/>
              <a:t>Cursos terminales</a:t>
            </a:r>
          </a:p>
          <a:p>
            <a:pPr lvl="1">
              <a:lnSpc>
                <a:spcPct val="120000"/>
              </a:lnSpc>
            </a:pPr>
            <a:r>
              <a:rPr lang="es-CL" dirty="0" smtClean="0"/>
              <a:t>Futuro laboral</a:t>
            </a:r>
            <a:endParaRPr lang="es-CL" dirty="0"/>
          </a:p>
        </p:txBody>
      </p:sp>
    </p:spTree>
    <p:extLst>
      <p:ext uri="{BB962C8B-B14F-4D97-AF65-F5344CB8AC3E}">
        <p14:creationId xmlns:p14="http://schemas.microsoft.com/office/powerpoint/2010/main" val="2374797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5 CuadroTexto"/>
          <p:cNvSpPr txBox="1">
            <a:spLocks noChangeArrowheads="1"/>
          </p:cNvSpPr>
          <p:nvPr/>
        </p:nvSpPr>
        <p:spPr bwMode="auto">
          <a:xfrm>
            <a:off x="763964" y="297270"/>
            <a:ext cx="78247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s-ES" b="1" dirty="0">
                <a:latin typeface="Calibri" charset="0"/>
              </a:rPr>
              <a:t>Algunas estadísticas de empleabilidad e ingresos</a:t>
            </a:r>
            <a:endParaRPr lang="es-CL" b="1" dirty="0">
              <a:latin typeface="Calibri" charset="0"/>
            </a:endParaRPr>
          </a:p>
        </p:txBody>
      </p:sp>
      <p:sp>
        <p:nvSpPr>
          <p:cNvPr id="27653" name="Text Box 5"/>
          <p:cNvSpPr txBox="1">
            <a:spLocks noChangeArrowheads="1"/>
          </p:cNvSpPr>
          <p:nvPr/>
        </p:nvSpPr>
        <p:spPr bwMode="auto">
          <a:xfrm>
            <a:off x="7308850" y="6524625"/>
            <a:ext cx="1787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s-CL" sz="1400" b="1" dirty="0" smtClean="0"/>
              <a:t>Fuente: mifuturo.cl</a:t>
            </a:r>
            <a:endParaRPr lang="es-ES" sz="1400" b="1" dirty="0" smtClean="0"/>
          </a:p>
        </p:txBody>
      </p:sp>
      <p:pic>
        <p:nvPicPr>
          <p:cNvPr id="39940" name="Imagen 1" descr="Sin título.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196975"/>
            <a:ext cx="6489700" cy="537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00978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l="5173" t="8659" r="7942" b="9636"/>
          <a:stretch>
            <a:fillRect/>
          </a:stretch>
        </p:blipFill>
        <p:spPr bwMode="auto">
          <a:xfrm>
            <a:off x="0" y="1412875"/>
            <a:ext cx="9144000" cy="483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9701" name="Text Box 5"/>
          <p:cNvSpPr txBox="1">
            <a:spLocks noChangeArrowheads="1"/>
          </p:cNvSpPr>
          <p:nvPr/>
        </p:nvSpPr>
        <p:spPr bwMode="auto">
          <a:xfrm>
            <a:off x="7283450" y="6419850"/>
            <a:ext cx="1787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s-CL" sz="1400" b="1" smtClean="0"/>
              <a:t>Fuente: mifuturo.cl</a:t>
            </a:r>
            <a:endParaRPr lang="es-ES" sz="1400" b="1" smtClean="0"/>
          </a:p>
        </p:txBody>
      </p:sp>
      <p:sp>
        <p:nvSpPr>
          <p:cNvPr id="6" name="5 CuadroTexto"/>
          <p:cNvSpPr txBox="1">
            <a:spLocks noChangeArrowheads="1"/>
          </p:cNvSpPr>
          <p:nvPr/>
        </p:nvSpPr>
        <p:spPr bwMode="auto">
          <a:xfrm>
            <a:off x="763964" y="297270"/>
            <a:ext cx="78247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s-ES" b="1" dirty="0">
                <a:latin typeface="Calibri" charset="0"/>
              </a:rPr>
              <a:t>Algunas estadísticas de empleabilidad e ingresos</a:t>
            </a:r>
            <a:endParaRPr lang="es-CL" b="1" dirty="0">
              <a:latin typeface="Calibri" charset="0"/>
            </a:endParaRPr>
          </a:p>
        </p:txBody>
      </p:sp>
    </p:spTree>
    <p:extLst>
      <p:ext uri="{BB962C8B-B14F-4D97-AF65-F5344CB8AC3E}">
        <p14:creationId xmlns:p14="http://schemas.microsoft.com/office/powerpoint/2010/main" val="20365594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5 CuadroTexto"/>
          <p:cNvSpPr txBox="1">
            <a:spLocks noChangeArrowheads="1"/>
          </p:cNvSpPr>
          <p:nvPr/>
        </p:nvSpPr>
        <p:spPr bwMode="auto">
          <a:xfrm>
            <a:off x="2627313" y="473075"/>
            <a:ext cx="54006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s-ES" sz="1800" b="1">
                <a:latin typeface="Calibri" charset="0"/>
              </a:rPr>
              <a:t>Ofertas de empleo Bioquímicos</a:t>
            </a:r>
          </a:p>
          <a:p>
            <a:pPr eaLnBrk="1" hangingPunct="1"/>
            <a:r>
              <a:rPr lang="es-ES" sz="1400" b="1">
                <a:latin typeface="Calibri" charset="0"/>
              </a:rPr>
              <a:t>(busqueda realizada en febrero de 2017)</a:t>
            </a:r>
            <a:endParaRPr lang="es-CL" sz="1400" b="1">
              <a:latin typeface="Calibri" charset="0"/>
            </a:endParaRPr>
          </a:p>
        </p:txBody>
      </p:sp>
      <p:pic>
        <p:nvPicPr>
          <p:cNvPr id="30724" name="Picture 7"/>
          <p:cNvPicPr>
            <a:picLocks noChangeAspect="1" noChangeArrowheads="1"/>
          </p:cNvPicPr>
          <p:nvPr/>
        </p:nvPicPr>
        <p:blipFill>
          <a:blip r:embed="rId2">
            <a:lum bright="-6000" contrast="18000"/>
            <a:extLst>
              <a:ext uri="{28A0092B-C50C-407E-A947-70E740481C1C}">
                <a14:useLocalDpi xmlns:a14="http://schemas.microsoft.com/office/drawing/2010/main" val="0"/>
              </a:ext>
            </a:extLst>
          </a:blip>
          <a:srcRect t="2963" r="29688" b="3796"/>
          <a:stretch>
            <a:fillRect/>
          </a:stretch>
        </p:blipFill>
        <p:spPr bwMode="auto">
          <a:xfrm>
            <a:off x="971550" y="1341438"/>
            <a:ext cx="7742238" cy="554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9642148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4 Imagen"/>
          <p:cNvPicPr>
            <a:picLocks noChangeAspect="1"/>
          </p:cNvPicPr>
          <p:nvPr/>
        </p:nvPicPr>
        <p:blipFill>
          <a:blip r:embed="rId2">
            <a:extLst>
              <a:ext uri="{28A0092B-C50C-407E-A947-70E740481C1C}">
                <a14:useLocalDpi xmlns:a14="http://schemas.microsoft.com/office/drawing/2010/main" val="0"/>
              </a:ext>
            </a:extLst>
          </a:blip>
          <a:srcRect l="7297" t="22325" r="3629" b="22115"/>
          <a:stretch>
            <a:fillRect/>
          </a:stretch>
        </p:blipFill>
        <p:spPr bwMode="auto">
          <a:xfrm>
            <a:off x="0" y="0"/>
            <a:ext cx="2433638"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5 CuadroTexto"/>
          <p:cNvSpPr txBox="1">
            <a:spLocks noChangeArrowheads="1"/>
          </p:cNvSpPr>
          <p:nvPr/>
        </p:nvSpPr>
        <p:spPr bwMode="auto">
          <a:xfrm>
            <a:off x="2627313" y="473075"/>
            <a:ext cx="54006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s-ES" sz="1800" b="1">
                <a:latin typeface="Calibri" charset="0"/>
              </a:rPr>
              <a:t>Ofertas de empleo Bioquímicos</a:t>
            </a:r>
          </a:p>
          <a:p>
            <a:pPr eaLnBrk="1" hangingPunct="1"/>
            <a:r>
              <a:rPr lang="es-ES" sz="1400" b="1">
                <a:latin typeface="Calibri" charset="0"/>
              </a:rPr>
              <a:t>(busqueda realizada en febrero de 2017)</a:t>
            </a:r>
            <a:endParaRPr lang="es-CL" sz="1400" b="1">
              <a:latin typeface="Calibri" charset="0"/>
            </a:endParaRPr>
          </a:p>
        </p:txBody>
      </p:sp>
      <p:pic>
        <p:nvPicPr>
          <p:cNvPr id="31748" name="Picture 5"/>
          <p:cNvPicPr>
            <a:picLocks noChangeAspect="1" noChangeArrowheads="1"/>
          </p:cNvPicPr>
          <p:nvPr/>
        </p:nvPicPr>
        <p:blipFill>
          <a:blip r:embed="rId3">
            <a:lum bright="-12000" contrast="24000"/>
            <a:extLst>
              <a:ext uri="{28A0092B-C50C-407E-A947-70E740481C1C}">
                <a14:useLocalDpi xmlns:a14="http://schemas.microsoft.com/office/drawing/2010/main" val="0"/>
              </a:ext>
            </a:extLst>
          </a:blip>
          <a:srcRect l="8896" t="3796" r="41499" b="3796"/>
          <a:stretch>
            <a:fillRect/>
          </a:stretch>
        </p:blipFill>
        <p:spPr bwMode="auto">
          <a:xfrm>
            <a:off x="2339975" y="1125538"/>
            <a:ext cx="5565775" cy="558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2930933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4 Imagen"/>
          <p:cNvPicPr>
            <a:picLocks noChangeAspect="1"/>
          </p:cNvPicPr>
          <p:nvPr/>
        </p:nvPicPr>
        <p:blipFill>
          <a:blip r:embed="rId2">
            <a:extLst>
              <a:ext uri="{28A0092B-C50C-407E-A947-70E740481C1C}">
                <a14:useLocalDpi xmlns:a14="http://schemas.microsoft.com/office/drawing/2010/main" val="0"/>
              </a:ext>
            </a:extLst>
          </a:blip>
          <a:srcRect l="7297" t="22325" r="3629" b="22115"/>
          <a:stretch>
            <a:fillRect/>
          </a:stretch>
        </p:blipFill>
        <p:spPr bwMode="auto">
          <a:xfrm>
            <a:off x="0" y="0"/>
            <a:ext cx="2433638"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6"/>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l="12677" r="12198" b="2963"/>
          <a:stretch>
            <a:fillRect/>
          </a:stretch>
        </p:blipFill>
        <p:spPr bwMode="auto">
          <a:xfrm>
            <a:off x="1476375" y="1341438"/>
            <a:ext cx="7488238" cy="544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4035" name="5 CuadroTexto"/>
          <p:cNvSpPr txBox="1">
            <a:spLocks noChangeArrowheads="1"/>
          </p:cNvSpPr>
          <p:nvPr/>
        </p:nvSpPr>
        <p:spPr bwMode="auto">
          <a:xfrm>
            <a:off x="2627313" y="333375"/>
            <a:ext cx="54006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s-ES" sz="1800" b="1">
                <a:latin typeface="Calibri" charset="0"/>
              </a:rPr>
              <a:t>Ofertas de empleo Bioquímicos</a:t>
            </a:r>
          </a:p>
          <a:p>
            <a:pPr eaLnBrk="1" hangingPunct="1"/>
            <a:r>
              <a:rPr lang="es-ES" sz="1400" b="1">
                <a:latin typeface="Calibri" charset="0"/>
              </a:rPr>
              <a:t>(busqueda realizada en febrero de 2017)</a:t>
            </a:r>
            <a:endParaRPr lang="es-CL" sz="1400" b="1">
              <a:latin typeface="Calibri" charset="0"/>
            </a:endParaRPr>
          </a:p>
        </p:txBody>
      </p:sp>
    </p:spTree>
    <p:extLst>
      <p:ext uri="{BB962C8B-B14F-4D97-AF65-F5344CB8AC3E}">
        <p14:creationId xmlns:p14="http://schemas.microsoft.com/office/powerpoint/2010/main" val="29387805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l="17874" r="17876" b="3796"/>
          <a:stretch>
            <a:fillRect/>
          </a:stretch>
        </p:blipFill>
        <p:spPr bwMode="auto">
          <a:xfrm>
            <a:off x="971550" y="109538"/>
            <a:ext cx="7704138" cy="648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 name="Rectángulo redondeado 2"/>
          <p:cNvSpPr/>
          <p:nvPr/>
        </p:nvSpPr>
        <p:spPr>
          <a:xfrm>
            <a:off x="2500244" y="2807688"/>
            <a:ext cx="1825575" cy="277792"/>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7512716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l="24489" r="24959" b="2963"/>
          <a:stretch>
            <a:fillRect/>
          </a:stretch>
        </p:blipFill>
        <p:spPr bwMode="auto">
          <a:xfrm>
            <a:off x="1258888" y="0"/>
            <a:ext cx="6175375" cy="666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Rectángulo redondeado 1"/>
          <p:cNvSpPr/>
          <p:nvPr/>
        </p:nvSpPr>
        <p:spPr>
          <a:xfrm>
            <a:off x="2004164" y="4216492"/>
            <a:ext cx="2936796" cy="138896"/>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21092238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p:cNvPicPr>
            <a:picLocks noChangeAspect="1" noChangeArrowheads="1"/>
          </p:cNvPicPr>
          <p:nvPr/>
        </p:nvPicPr>
        <p:blipFill>
          <a:blip r:embed="rId2">
            <a:lum bright="-6000" contrast="18000"/>
            <a:extLst>
              <a:ext uri="{28A0092B-C50C-407E-A947-70E740481C1C}">
                <a14:useLocalDpi xmlns:a14="http://schemas.microsoft.com/office/drawing/2010/main" val="0"/>
              </a:ext>
            </a:extLst>
          </a:blip>
          <a:srcRect l="24010" r="25427" b="3796"/>
          <a:stretch>
            <a:fillRect/>
          </a:stretch>
        </p:blipFill>
        <p:spPr bwMode="auto">
          <a:xfrm>
            <a:off x="1412875" y="0"/>
            <a:ext cx="690403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 name="Rectángulo redondeado 2"/>
          <p:cNvSpPr/>
          <p:nvPr/>
        </p:nvSpPr>
        <p:spPr>
          <a:xfrm>
            <a:off x="2401029" y="3273982"/>
            <a:ext cx="4762370" cy="257950"/>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4" name="Rectángulo redondeado 3"/>
          <p:cNvSpPr/>
          <p:nvPr/>
        </p:nvSpPr>
        <p:spPr>
          <a:xfrm>
            <a:off x="2401029" y="5648720"/>
            <a:ext cx="684590" cy="165077"/>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b="1" dirty="0"/>
          </a:p>
        </p:txBody>
      </p:sp>
    </p:spTree>
    <p:extLst>
      <p:ext uri="{BB962C8B-B14F-4D97-AF65-F5344CB8AC3E}">
        <p14:creationId xmlns:p14="http://schemas.microsoft.com/office/powerpoint/2010/main" val="423377514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lum bright="-6000" contrast="18000"/>
            <a:extLst>
              <a:ext uri="{28A0092B-C50C-407E-A947-70E740481C1C}">
                <a14:useLocalDpi xmlns:a14="http://schemas.microsoft.com/office/drawing/2010/main" val="0"/>
              </a:ext>
            </a:extLst>
          </a:blip>
          <a:srcRect l="26843" t="-407" r="27322" b="3796"/>
          <a:stretch>
            <a:fillRect/>
          </a:stretch>
        </p:blipFill>
        <p:spPr bwMode="auto">
          <a:xfrm>
            <a:off x="1778000" y="0"/>
            <a:ext cx="5588000" cy="662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 name="Rectángulo redondeado 2"/>
          <p:cNvSpPr/>
          <p:nvPr/>
        </p:nvSpPr>
        <p:spPr>
          <a:xfrm>
            <a:off x="2311733" y="863141"/>
            <a:ext cx="3561856" cy="257950"/>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b="1" dirty="0"/>
          </a:p>
        </p:txBody>
      </p:sp>
      <p:grpSp>
        <p:nvGrpSpPr>
          <p:cNvPr id="7" name="Agrupar 6"/>
          <p:cNvGrpSpPr/>
          <p:nvPr/>
        </p:nvGrpSpPr>
        <p:grpSpPr>
          <a:xfrm>
            <a:off x="1746201" y="1220301"/>
            <a:ext cx="7163323" cy="1041722"/>
            <a:chOff x="1746201" y="1220301"/>
            <a:chExt cx="7163323" cy="1041722"/>
          </a:xfrm>
        </p:grpSpPr>
        <p:sp>
          <p:nvSpPr>
            <p:cNvPr id="2" name="Elipse 1"/>
            <p:cNvSpPr/>
            <p:nvPr/>
          </p:nvSpPr>
          <p:spPr>
            <a:xfrm>
              <a:off x="1746201" y="1220301"/>
              <a:ext cx="4147231" cy="88298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4" name="Flecha derecha 3"/>
            <p:cNvSpPr/>
            <p:nvPr/>
          </p:nvSpPr>
          <p:spPr>
            <a:xfrm>
              <a:off x="5893432" y="1607227"/>
              <a:ext cx="1279889" cy="188502"/>
            </a:xfrm>
            <a:prstGeom prst="rightArrow">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pic>
          <p:nvPicPr>
            <p:cNvPr id="6" name="Imagen 5"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3321" y="1220301"/>
              <a:ext cx="1736203" cy="1041722"/>
            </a:xfrm>
            <a:prstGeom prst="rect">
              <a:avLst/>
            </a:prstGeom>
          </p:spPr>
        </p:pic>
        <p:sp>
          <p:nvSpPr>
            <p:cNvPr id="5" name="CuadroTexto 4"/>
            <p:cNvSpPr txBox="1"/>
            <p:nvPr/>
          </p:nvSpPr>
          <p:spPr>
            <a:xfrm>
              <a:off x="7292169" y="1952217"/>
              <a:ext cx="1572040" cy="307777"/>
            </a:xfrm>
            <a:prstGeom prst="rect">
              <a:avLst/>
            </a:prstGeom>
            <a:noFill/>
          </p:spPr>
          <p:txBody>
            <a:bodyPr wrap="none" rtlCol="0">
              <a:spAutoFit/>
            </a:bodyPr>
            <a:lstStyle/>
            <a:p>
              <a:r>
                <a:rPr lang="es-CL" sz="1400" dirty="0" smtClean="0">
                  <a:solidFill>
                    <a:schemeClr val="bg1"/>
                  </a:solidFill>
                </a:rPr>
                <a:t>Que he sembrado?</a:t>
              </a:r>
              <a:endParaRPr lang="es-CL" sz="1400" dirty="0">
                <a:solidFill>
                  <a:schemeClr val="bg1"/>
                </a:solidFill>
              </a:endParaRPr>
            </a:p>
          </p:txBody>
        </p:sp>
      </p:grpSp>
    </p:spTree>
    <p:extLst>
      <p:ext uri="{BB962C8B-B14F-4D97-AF65-F5344CB8AC3E}">
        <p14:creationId xmlns:p14="http://schemas.microsoft.com/office/powerpoint/2010/main" val="42581471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07570" y="152655"/>
            <a:ext cx="4570482" cy="369332"/>
          </a:xfrm>
          <a:prstGeom prst="rect">
            <a:avLst/>
          </a:prstGeom>
          <a:noFill/>
        </p:spPr>
        <p:txBody>
          <a:bodyPr wrap="none" rtlCol="0">
            <a:spAutoFit/>
          </a:bodyPr>
          <a:lstStyle/>
          <a:p>
            <a:r>
              <a:rPr lang="es-CL" b="1" dirty="0" smtClean="0"/>
              <a:t>Donde adquiero competencias profesionales?</a:t>
            </a:r>
            <a:endParaRPr lang="es-CL" b="1" dirty="0"/>
          </a:p>
        </p:txBody>
      </p:sp>
      <p:pic>
        <p:nvPicPr>
          <p:cNvPr id="3" name="Imagen 2" descr="bioqui__mica actualizado.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41" y="716574"/>
            <a:ext cx="8970786" cy="6943297"/>
          </a:xfrm>
          <a:prstGeom prst="rect">
            <a:avLst/>
          </a:prstGeom>
        </p:spPr>
      </p:pic>
      <p:sp>
        <p:nvSpPr>
          <p:cNvPr id="5" name="Elipse 4"/>
          <p:cNvSpPr/>
          <p:nvPr/>
        </p:nvSpPr>
        <p:spPr>
          <a:xfrm>
            <a:off x="5823983" y="1726281"/>
            <a:ext cx="2033929" cy="1011958"/>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4040151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n 1" descr="2.tiff"/>
          <p:cNvPicPr>
            <a:picLocks noChangeAspect="1"/>
          </p:cNvPicPr>
          <p:nvPr/>
        </p:nvPicPr>
        <p:blipFill rotWithShape="1">
          <a:blip r:embed="rId2">
            <a:alphaModFix amt="38000"/>
            <a:extLst>
              <a:ext uri="{28A0092B-C50C-407E-A947-70E740481C1C}">
                <a14:useLocalDpi xmlns:a14="http://schemas.microsoft.com/office/drawing/2010/main" val="0"/>
              </a:ext>
            </a:extLst>
          </a:blip>
          <a:srcRect t="47828" r="36097"/>
          <a:stretch/>
        </p:blipFill>
        <p:spPr bwMode="auto">
          <a:xfrm>
            <a:off x="19844" y="-1"/>
            <a:ext cx="9124156" cy="703774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lamada rectangular 3"/>
          <p:cNvSpPr/>
          <p:nvPr/>
        </p:nvSpPr>
        <p:spPr>
          <a:xfrm>
            <a:off x="207147" y="161227"/>
            <a:ext cx="1706517" cy="1031923"/>
          </a:xfrm>
          <a:prstGeom prst="wedgeRectCallout">
            <a:avLst>
              <a:gd name="adj1" fmla="val -44389"/>
              <a:gd name="adj2" fmla="val 87040"/>
            </a:avLst>
          </a:prstGeom>
          <a:solidFill>
            <a:schemeClr val="accent5">
              <a:lumMod val="20000"/>
              <a:lumOff val="80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5" name="Flecha derecha 4"/>
          <p:cNvSpPr/>
          <p:nvPr/>
        </p:nvSpPr>
        <p:spPr>
          <a:xfrm>
            <a:off x="-254794" y="1358108"/>
            <a:ext cx="9010007" cy="48613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6" name="CuadroTexto 5"/>
          <p:cNvSpPr txBox="1"/>
          <p:nvPr/>
        </p:nvSpPr>
        <p:spPr>
          <a:xfrm>
            <a:off x="207147" y="177487"/>
            <a:ext cx="1686673" cy="1015663"/>
          </a:xfrm>
          <a:prstGeom prst="rect">
            <a:avLst/>
          </a:prstGeom>
          <a:noFill/>
        </p:spPr>
        <p:txBody>
          <a:bodyPr wrap="square" rtlCol="0">
            <a:spAutoFit/>
          </a:bodyPr>
          <a:lstStyle/>
          <a:p>
            <a:pPr algn="just"/>
            <a:r>
              <a:rPr lang="es-CL" sz="1200" dirty="0" smtClean="0"/>
              <a:t>Carrera de Bioquímica</a:t>
            </a:r>
          </a:p>
          <a:p>
            <a:pPr algn="just"/>
            <a:r>
              <a:rPr lang="es-CL" sz="1200" dirty="0" smtClean="0"/>
              <a:t>10 semestres</a:t>
            </a:r>
          </a:p>
          <a:p>
            <a:pPr algn="just"/>
            <a:r>
              <a:rPr lang="es-CL" sz="1200" dirty="0" smtClean="0"/>
              <a:t>Asignaturas terminales Unidad de Invest y Proyecto de Título</a:t>
            </a:r>
            <a:endParaRPr lang="es-CL" sz="1200" dirty="0"/>
          </a:p>
        </p:txBody>
      </p:sp>
      <p:sp>
        <p:nvSpPr>
          <p:cNvPr id="7" name="CuadroTexto 6"/>
          <p:cNvSpPr txBox="1"/>
          <p:nvPr/>
        </p:nvSpPr>
        <p:spPr>
          <a:xfrm>
            <a:off x="-40886" y="1416291"/>
            <a:ext cx="652643" cy="446892"/>
          </a:xfrm>
          <a:prstGeom prst="rect">
            <a:avLst/>
          </a:prstGeom>
          <a:noFill/>
        </p:spPr>
        <p:txBody>
          <a:bodyPr wrap="none" rtlCol="0">
            <a:spAutoFit/>
          </a:bodyPr>
          <a:lstStyle/>
          <a:p>
            <a:r>
              <a:rPr lang="es-CL" dirty="0" smtClean="0"/>
              <a:t>1982</a:t>
            </a:r>
            <a:endParaRPr lang="es-CL" dirty="0"/>
          </a:p>
        </p:txBody>
      </p:sp>
      <p:sp>
        <p:nvSpPr>
          <p:cNvPr id="8" name="Llamada rectangular 7"/>
          <p:cNvSpPr/>
          <p:nvPr/>
        </p:nvSpPr>
        <p:spPr>
          <a:xfrm>
            <a:off x="2103382" y="161227"/>
            <a:ext cx="1847788" cy="871885"/>
          </a:xfrm>
          <a:prstGeom prst="wedgeRectCallout">
            <a:avLst>
              <a:gd name="adj1" fmla="val -56060"/>
              <a:gd name="adj2" fmla="val 98248"/>
            </a:avLst>
          </a:prstGeom>
          <a:solidFill>
            <a:schemeClr val="accent5">
              <a:lumMod val="20000"/>
              <a:lumOff val="80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9" name="CuadroTexto 8"/>
          <p:cNvSpPr txBox="1"/>
          <p:nvPr/>
        </p:nvSpPr>
        <p:spPr>
          <a:xfrm>
            <a:off x="2103381" y="177487"/>
            <a:ext cx="1847788" cy="830997"/>
          </a:xfrm>
          <a:prstGeom prst="rect">
            <a:avLst/>
          </a:prstGeom>
          <a:noFill/>
        </p:spPr>
        <p:txBody>
          <a:bodyPr wrap="square" rtlCol="0">
            <a:spAutoFit/>
          </a:bodyPr>
          <a:lstStyle/>
          <a:p>
            <a:pPr algn="just"/>
            <a:r>
              <a:rPr lang="es-CL" sz="1200" dirty="0" smtClean="0"/>
              <a:t>Modificación y creación de Nuevo Perfil de egreso curriculum de  10 semestres + 2 sem de tesis</a:t>
            </a:r>
            <a:endParaRPr lang="es-CL" sz="1200" dirty="0"/>
          </a:p>
        </p:txBody>
      </p:sp>
      <p:sp>
        <p:nvSpPr>
          <p:cNvPr id="10" name="CuadroTexto 9"/>
          <p:cNvSpPr txBox="1"/>
          <p:nvPr/>
        </p:nvSpPr>
        <p:spPr>
          <a:xfrm>
            <a:off x="1592008" y="1397353"/>
            <a:ext cx="652643" cy="369332"/>
          </a:xfrm>
          <a:prstGeom prst="rect">
            <a:avLst/>
          </a:prstGeom>
          <a:noFill/>
        </p:spPr>
        <p:txBody>
          <a:bodyPr wrap="none" rtlCol="0">
            <a:spAutoFit/>
          </a:bodyPr>
          <a:lstStyle/>
          <a:p>
            <a:r>
              <a:rPr lang="es-CL" dirty="0" smtClean="0"/>
              <a:t>1995</a:t>
            </a:r>
            <a:endParaRPr lang="es-CL" dirty="0"/>
          </a:p>
        </p:txBody>
      </p:sp>
      <p:sp>
        <p:nvSpPr>
          <p:cNvPr id="11" name="CuadroTexto 10"/>
          <p:cNvSpPr txBox="1"/>
          <p:nvPr/>
        </p:nvSpPr>
        <p:spPr>
          <a:xfrm>
            <a:off x="3530287" y="1402746"/>
            <a:ext cx="652643" cy="369332"/>
          </a:xfrm>
          <a:prstGeom prst="rect">
            <a:avLst/>
          </a:prstGeom>
          <a:noFill/>
        </p:spPr>
        <p:txBody>
          <a:bodyPr wrap="none" rtlCol="0">
            <a:spAutoFit/>
          </a:bodyPr>
          <a:lstStyle/>
          <a:p>
            <a:r>
              <a:rPr lang="es-CL" dirty="0" smtClean="0"/>
              <a:t>2006</a:t>
            </a:r>
            <a:endParaRPr lang="es-CL" dirty="0"/>
          </a:p>
        </p:txBody>
      </p:sp>
      <p:sp>
        <p:nvSpPr>
          <p:cNvPr id="12" name="Llamada rectangular 11"/>
          <p:cNvSpPr/>
          <p:nvPr/>
        </p:nvSpPr>
        <p:spPr>
          <a:xfrm>
            <a:off x="4169443" y="161228"/>
            <a:ext cx="1706517" cy="871884"/>
          </a:xfrm>
          <a:prstGeom prst="wedgeRectCallout">
            <a:avLst>
              <a:gd name="adj1" fmla="val -60086"/>
              <a:gd name="adj2" fmla="val 101185"/>
            </a:avLst>
          </a:prstGeom>
          <a:solidFill>
            <a:schemeClr val="accent5">
              <a:lumMod val="20000"/>
              <a:lumOff val="80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13" name="CuadroTexto 12"/>
          <p:cNvSpPr txBox="1"/>
          <p:nvPr/>
        </p:nvSpPr>
        <p:spPr>
          <a:xfrm>
            <a:off x="4189287" y="202114"/>
            <a:ext cx="1686673" cy="830997"/>
          </a:xfrm>
          <a:prstGeom prst="rect">
            <a:avLst/>
          </a:prstGeom>
          <a:noFill/>
        </p:spPr>
        <p:txBody>
          <a:bodyPr wrap="square" rtlCol="0">
            <a:spAutoFit/>
          </a:bodyPr>
          <a:lstStyle/>
          <a:p>
            <a:pPr algn="just"/>
            <a:r>
              <a:rPr lang="es-CL" sz="1200" dirty="0" smtClean="0"/>
              <a:t>Nuevo Perfil de egreso</a:t>
            </a:r>
          </a:p>
          <a:p>
            <a:pPr algn="just"/>
            <a:r>
              <a:rPr lang="es-CL" sz="1200" dirty="0" smtClean="0"/>
              <a:t>En base a competencias 10 semestres +</a:t>
            </a:r>
          </a:p>
          <a:p>
            <a:pPr algn="just"/>
            <a:r>
              <a:rPr lang="es-CL" sz="1200" dirty="0" smtClean="0"/>
              <a:t>2 semestres de tesis</a:t>
            </a:r>
            <a:endParaRPr lang="es-CL" sz="1200" dirty="0"/>
          </a:p>
        </p:txBody>
      </p:sp>
      <p:sp>
        <p:nvSpPr>
          <p:cNvPr id="14" name="CuadroTexto 13"/>
          <p:cNvSpPr txBox="1"/>
          <p:nvPr/>
        </p:nvSpPr>
        <p:spPr>
          <a:xfrm>
            <a:off x="4406951" y="1406755"/>
            <a:ext cx="652643" cy="369332"/>
          </a:xfrm>
          <a:prstGeom prst="rect">
            <a:avLst/>
          </a:prstGeom>
          <a:noFill/>
        </p:spPr>
        <p:txBody>
          <a:bodyPr wrap="none" rtlCol="0">
            <a:spAutoFit/>
          </a:bodyPr>
          <a:lstStyle/>
          <a:p>
            <a:r>
              <a:rPr lang="es-CL" dirty="0" smtClean="0"/>
              <a:t>2009</a:t>
            </a:r>
            <a:endParaRPr lang="es-CL" dirty="0"/>
          </a:p>
        </p:txBody>
      </p:sp>
      <p:sp>
        <p:nvSpPr>
          <p:cNvPr id="15" name="CuadroTexto 14"/>
          <p:cNvSpPr txBox="1"/>
          <p:nvPr/>
        </p:nvSpPr>
        <p:spPr>
          <a:xfrm>
            <a:off x="4861584" y="1473825"/>
            <a:ext cx="934999" cy="246221"/>
          </a:xfrm>
          <a:prstGeom prst="rect">
            <a:avLst/>
          </a:prstGeom>
          <a:noFill/>
        </p:spPr>
        <p:txBody>
          <a:bodyPr wrap="square" rtlCol="0">
            <a:spAutoFit/>
          </a:bodyPr>
          <a:lstStyle/>
          <a:p>
            <a:pPr algn="ctr"/>
            <a:r>
              <a:rPr lang="es-CL" sz="1000" dirty="0" smtClean="0">
                <a:solidFill>
                  <a:srgbClr val="FFFF00"/>
                </a:solidFill>
              </a:rPr>
              <a:t>2º Acr</a:t>
            </a:r>
            <a:r>
              <a:rPr lang="es-CL" sz="1000" dirty="0">
                <a:solidFill>
                  <a:srgbClr val="FFFF00"/>
                </a:solidFill>
              </a:rPr>
              <a:t> </a:t>
            </a:r>
            <a:r>
              <a:rPr lang="es-CL" sz="1000" dirty="0" smtClean="0">
                <a:solidFill>
                  <a:srgbClr val="FFFF00"/>
                </a:solidFill>
              </a:rPr>
              <a:t>3 años</a:t>
            </a:r>
            <a:endParaRPr lang="es-CL" sz="1000" dirty="0">
              <a:solidFill>
                <a:srgbClr val="FFFF00"/>
              </a:solidFill>
            </a:endParaRPr>
          </a:p>
        </p:txBody>
      </p:sp>
      <p:sp>
        <p:nvSpPr>
          <p:cNvPr id="17" name="Llamada rectangular 16"/>
          <p:cNvSpPr/>
          <p:nvPr/>
        </p:nvSpPr>
        <p:spPr>
          <a:xfrm>
            <a:off x="6067240" y="95976"/>
            <a:ext cx="2950085" cy="980455"/>
          </a:xfrm>
          <a:prstGeom prst="wedgeRectCallout">
            <a:avLst>
              <a:gd name="adj1" fmla="val -46864"/>
              <a:gd name="adj2" fmla="val 89777"/>
            </a:avLst>
          </a:prstGeom>
          <a:solidFill>
            <a:schemeClr val="accent5">
              <a:lumMod val="20000"/>
              <a:lumOff val="80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18" name="CuadroTexto 17"/>
          <p:cNvSpPr txBox="1"/>
          <p:nvPr/>
        </p:nvSpPr>
        <p:spPr>
          <a:xfrm>
            <a:off x="6067240" y="137712"/>
            <a:ext cx="2950085" cy="938719"/>
          </a:xfrm>
          <a:prstGeom prst="rect">
            <a:avLst/>
          </a:prstGeom>
          <a:noFill/>
        </p:spPr>
        <p:txBody>
          <a:bodyPr wrap="square" rtlCol="0">
            <a:spAutoFit/>
          </a:bodyPr>
          <a:lstStyle/>
          <a:p>
            <a:pPr algn="just"/>
            <a:r>
              <a:rPr lang="es-CL" sz="1100" dirty="0" smtClean="0"/>
              <a:t>Nueva malla: grado academico 8º semestre y titulo al 10 semestre Memorias de tiotulación I y II dentro de la malla. Incorporación de asignaturas disciplinares e Ingles Obligatorio </a:t>
            </a:r>
          </a:p>
          <a:p>
            <a:pPr algn="just"/>
            <a:endParaRPr lang="es-CL" sz="1100" dirty="0"/>
          </a:p>
        </p:txBody>
      </p:sp>
      <p:sp>
        <p:nvSpPr>
          <p:cNvPr id="19" name="CuadroTexto 18"/>
          <p:cNvSpPr txBox="1"/>
          <p:nvPr/>
        </p:nvSpPr>
        <p:spPr>
          <a:xfrm>
            <a:off x="5721571" y="1408090"/>
            <a:ext cx="652643" cy="369332"/>
          </a:xfrm>
          <a:prstGeom prst="rect">
            <a:avLst/>
          </a:prstGeom>
          <a:noFill/>
        </p:spPr>
        <p:txBody>
          <a:bodyPr wrap="none" rtlCol="0">
            <a:spAutoFit/>
          </a:bodyPr>
          <a:lstStyle/>
          <a:p>
            <a:r>
              <a:rPr lang="es-CL" dirty="0" smtClean="0"/>
              <a:t>2013</a:t>
            </a:r>
            <a:endParaRPr lang="es-CL" dirty="0"/>
          </a:p>
        </p:txBody>
      </p:sp>
      <p:sp>
        <p:nvSpPr>
          <p:cNvPr id="20" name="CuadroTexto 19"/>
          <p:cNvSpPr txBox="1"/>
          <p:nvPr/>
        </p:nvSpPr>
        <p:spPr>
          <a:xfrm>
            <a:off x="6966318" y="1481514"/>
            <a:ext cx="1546418" cy="246221"/>
          </a:xfrm>
          <a:prstGeom prst="rect">
            <a:avLst/>
          </a:prstGeom>
          <a:noFill/>
        </p:spPr>
        <p:txBody>
          <a:bodyPr wrap="square" rtlCol="0">
            <a:spAutoFit/>
          </a:bodyPr>
          <a:lstStyle/>
          <a:p>
            <a:pPr algn="ctr"/>
            <a:r>
              <a:rPr lang="es-CL" sz="1000" dirty="0">
                <a:solidFill>
                  <a:srgbClr val="FFFF00"/>
                </a:solidFill>
              </a:rPr>
              <a:t>3</a:t>
            </a:r>
            <a:r>
              <a:rPr lang="es-CL" sz="1000" dirty="0" smtClean="0">
                <a:solidFill>
                  <a:srgbClr val="FFFF00"/>
                </a:solidFill>
              </a:rPr>
              <a:t>º Acreditación 5 años</a:t>
            </a:r>
            <a:endParaRPr lang="es-CL" sz="1000" dirty="0">
              <a:solidFill>
                <a:srgbClr val="FFFF00"/>
              </a:solidFill>
            </a:endParaRPr>
          </a:p>
        </p:txBody>
      </p:sp>
      <p:sp>
        <p:nvSpPr>
          <p:cNvPr id="21" name="CuadroTexto 20"/>
          <p:cNvSpPr txBox="1"/>
          <p:nvPr/>
        </p:nvSpPr>
        <p:spPr>
          <a:xfrm>
            <a:off x="6526621" y="1421672"/>
            <a:ext cx="652643" cy="369332"/>
          </a:xfrm>
          <a:prstGeom prst="rect">
            <a:avLst/>
          </a:prstGeom>
          <a:noFill/>
        </p:spPr>
        <p:txBody>
          <a:bodyPr wrap="none" rtlCol="0">
            <a:spAutoFit/>
          </a:bodyPr>
          <a:lstStyle/>
          <a:p>
            <a:r>
              <a:rPr lang="es-CL" dirty="0" smtClean="0"/>
              <a:t>2014 </a:t>
            </a:r>
          </a:p>
        </p:txBody>
      </p:sp>
      <p:sp>
        <p:nvSpPr>
          <p:cNvPr id="22" name="Llamada rectangular 21"/>
          <p:cNvSpPr/>
          <p:nvPr/>
        </p:nvSpPr>
        <p:spPr>
          <a:xfrm rot="10800000">
            <a:off x="128981" y="2013999"/>
            <a:ext cx="8888344" cy="4804316"/>
          </a:xfrm>
          <a:prstGeom prst="wedgeRectCallout">
            <a:avLst>
              <a:gd name="adj1" fmla="val -15579"/>
              <a:gd name="adj2" fmla="val 55794"/>
            </a:avLst>
          </a:prstGeom>
          <a:solidFill>
            <a:schemeClr val="accent5">
              <a:lumMod val="20000"/>
              <a:lumOff val="80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23" name="CuadroTexto 22"/>
          <p:cNvSpPr txBox="1"/>
          <p:nvPr/>
        </p:nvSpPr>
        <p:spPr>
          <a:xfrm>
            <a:off x="109136" y="2291791"/>
            <a:ext cx="8908189" cy="4347343"/>
          </a:xfrm>
          <a:prstGeom prst="rect">
            <a:avLst/>
          </a:prstGeom>
          <a:noFill/>
        </p:spPr>
        <p:txBody>
          <a:bodyPr wrap="square" rtlCol="0">
            <a:spAutoFit/>
          </a:bodyPr>
          <a:lstStyle/>
          <a:p>
            <a:pPr algn="just">
              <a:lnSpc>
                <a:spcPct val="80000"/>
              </a:lnSpc>
            </a:pPr>
            <a:r>
              <a:rPr lang="es-CL" sz="1500" i="1" dirty="0" smtClean="0">
                <a:solidFill>
                  <a:srgbClr val="FF0000"/>
                </a:solidFill>
              </a:rPr>
              <a:t>Elevado tiempo de titulación principal debilidad de la carrera….</a:t>
            </a:r>
          </a:p>
          <a:p>
            <a:pPr algn="just">
              <a:lnSpc>
                <a:spcPct val="80000"/>
              </a:lnSpc>
            </a:pPr>
            <a:endParaRPr lang="es-CL" sz="1500" dirty="0"/>
          </a:p>
          <a:p>
            <a:pPr algn="just">
              <a:lnSpc>
                <a:spcPct val="80000"/>
              </a:lnSpc>
            </a:pPr>
            <a:r>
              <a:rPr lang="es-CL" sz="1500" dirty="0" smtClean="0"/>
              <a:t>Acción: Memorias de titulación I y II detro de la malla curricular (10 semestres), prácticas profesionales dentro de los 10 semestres (duración 2 meses), revisión de asignaturas críticas y prerequisitos, posibilidad de cambio de malla.</a:t>
            </a:r>
          </a:p>
          <a:p>
            <a:pPr algn="just">
              <a:lnSpc>
                <a:spcPct val="80000"/>
              </a:lnSpc>
            </a:pPr>
            <a:endParaRPr lang="es-CL" sz="1500" dirty="0"/>
          </a:p>
          <a:p>
            <a:pPr algn="just">
              <a:lnSpc>
                <a:spcPct val="80000"/>
              </a:lnSpc>
            </a:pPr>
            <a:r>
              <a:rPr lang="es-CL" sz="1500" i="1" dirty="0" smtClean="0">
                <a:solidFill>
                  <a:srgbClr val="FF0000"/>
                </a:solidFill>
              </a:rPr>
              <a:t>No hay aspectos de administración y gestión en la formación curricular….</a:t>
            </a:r>
          </a:p>
          <a:p>
            <a:pPr algn="just">
              <a:lnSpc>
                <a:spcPct val="80000"/>
              </a:lnSpc>
            </a:pPr>
            <a:endParaRPr lang="es-CL" sz="1500" dirty="0" smtClean="0"/>
          </a:p>
          <a:p>
            <a:pPr algn="just">
              <a:lnSpc>
                <a:spcPct val="80000"/>
              </a:lnSpc>
            </a:pPr>
            <a:r>
              <a:rPr lang="es-CL" sz="1500" dirty="0" smtClean="0"/>
              <a:t>Acción: </a:t>
            </a:r>
            <a:r>
              <a:rPr lang="es-CL" sz="1500" dirty="0"/>
              <a:t>Incorporación de tópicos de gestión de </a:t>
            </a:r>
            <a:r>
              <a:rPr lang="es-CL" sz="1500" dirty="0" smtClean="0"/>
              <a:t>proyecto </a:t>
            </a:r>
            <a:r>
              <a:rPr lang="es-CL" sz="1500" dirty="0"/>
              <a:t>en </a:t>
            </a:r>
            <a:r>
              <a:rPr lang="es-CL" sz="1500" dirty="0" smtClean="0"/>
              <a:t>asignatura </a:t>
            </a:r>
            <a:r>
              <a:rPr lang="es-CL" sz="1500" dirty="0"/>
              <a:t>BQA 440. El perfil propuesto se ha </a:t>
            </a:r>
            <a:r>
              <a:rPr lang="es-CL" sz="1500" dirty="0" smtClean="0"/>
              <a:t>trabajado </a:t>
            </a:r>
            <a:r>
              <a:rPr lang="es-CL" sz="1500" dirty="0"/>
              <a:t>de tal manera de de hacerlo coherente con ámbito profesional vs. disciplinar. Cabe destacar que el perfil no declara aspectos administrativos o de </a:t>
            </a:r>
            <a:r>
              <a:rPr lang="es-CL" sz="1500" dirty="0" smtClean="0"/>
              <a:t>gestión. Sin prejuicio de lo anterior, existen cursos de gestión impartidos por el instituto, asignatura gestión (Qui Ind. Optativo BQCA) y cursos de postitulo del IQ en gestión. </a:t>
            </a:r>
          </a:p>
          <a:p>
            <a:pPr algn="just">
              <a:lnSpc>
                <a:spcPct val="80000"/>
              </a:lnSpc>
            </a:pPr>
            <a:endParaRPr lang="es-CL" sz="1500" dirty="0"/>
          </a:p>
          <a:p>
            <a:pPr algn="just">
              <a:lnSpc>
                <a:spcPct val="80000"/>
              </a:lnSpc>
            </a:pPr>
            <a:r>
              <a:rPr lang="es-CL" sz="1500" i="1" dirty="0" smtClean="0">
                <a:solidFill>
                  <a:srgbClr val="FF0000"/>
                </a:solidFill>
              </a:rPr>
              <a:t>El seguimiento de egresados requiere mayor sistematización, información para actualización curricular y disciplinar, mantener información estadística actualizada empleabilidad y desempeño profesional….</a:t>
            </a:r>
          </a:p>
          <a:p>
            <a:pPr algn="just">
              <a:lnSpc>
                <a:spcPct val="80000"/>
              </a:lnSpc>
            </a:pPr>
            <a:endParaRPr lang="es-CL" sz="1500" i="1" dirty="0"/>
          </a:p>
          <a:p>
            <a:pPr algn="just">
              <a:lnSpc>
                <a:spcPct val="80000"/>
              </a:lnSpc>
            </a:pPr>
            <a:r>
              <a:rPr lang="es-CL" sz="1500" dirty="0" smtClean="0"/>
              <a:t>Acción: Encuestas, </a:t>
            </a:r>
            <a:r>
              <a:rPr lang="es-CL" sz="1500" dirty="0"/>
              <a:t>se constituyó un directorio asesor de la carrera,  existe base de datos de egresados (alumni) y del </a:t>
            </a:r>
            <a:r>
              <a:rPr lang="es-CL" sz="1500" dirty="0" smtClean="0"/>
              <a:t>IQ. Programación de ferias de lugares de prácticas y laborales (CEE-Vinculación 2018).</a:t>
            </a:r>
          </a:p>
          <a:p>
            <a:pPr algn="just">
              <a:lnSpc>
                <a:spcPct val="80000"/>
              </a:lnSpc>
            </a:pPr>
            <a:endParaRPr lang="es-CL" sz="1500" i="1" dirty="0">
              <a:solidFill>
                <a:srgbClr val="FF0000"/>
              </a:solidFill>
            </a:endParaRPr>
          </a:p>
          <a:p>
            <a:pPr algn="just">
              <a:lnSpc>
                <a:spcPct val="80000"/>
              </a:lnSpc>
            </a:pPr>
            <a:r>
              <a:rPr lang="es-CL" sz="1500" i="1" dirty="0" smtClean="0">
                <a:solidFill>
                  <a:srgbClr val="FF0000"/>
                </a:solidFill>
              </a:rPr>
              <a:t>El vínculo con el campo laboral requiere formalizarse, existiendo una relación permanente….</a:t>
            </a:r>
          </a:p>
          <a:p>
            <a:pPr algn="just">
              <a:lnSpc>
                <a:spcPct val="80000"/>
              </a:lnSpc>
            </a:pPr>
            <a:endParaRPr lang="es-CL" sz="1500" dirty="0" smtClean="0"/>
          </a:p>
          <a:p>
            <a:pPr algn="just">
              <a:lnSpc>
                <a:spcPct val="80000"/>
              </a:lnSpc>
            </a:pPr>
            <a:r>
              <a:rPr lang="es-CL" sz="1500" dirty="0" smtClean="0"/>
              <a:t>Acción: Se ha actualizado una base de datos de prácticas y empleadores y se trabaja en estadísticas de empleabilidad y seguimietno. Aseosoría del Directorio asesor de la carrera.</a:t>
            </a:r>
            <a:endParaRPr lang="es-CL" sz="1500" dirty="0"/>
          </a:p>
        </p:txBody>
      </p:sp>
      <p:sp>
        <p:nvSpPr>
          <p:cNvPr id="24" name="Rectángulo 23"/>
          <p:cNvSpPr/>
          <p:nvPr/>
        </p:nvSpPr>
        <p:spPr>
          <a:xfrm>
            <a:off x="119059" y="1974533"/>
            <a:ext cx="2818948" cy="307777"/>
          </a:xfrm>
          <a:prstGeom prst="rect">
            <a:avLst/>
          </a:prstGeom>
        </p:spPr>
        <p:txBody>
          <a:bodyPr wrap="square">
            <a:spAutoFit/>
          </a:bodyPr>
          <a:lstStyle/>
          <a:p>
            <a:r>
              <a:rPr lang="es-CL" sz="1400" b="1" dirty="0" smtClean="0"/>
              <a:t>Debilidades acreditación anterior:</a:t>
            </a:r>
          </a:p>
        </p:txBody>
      </p:sp>
    </p:spTree>
    <p:extLst>
      <p:ext uri="{BB962C8B-B14F-4D97-AF65-F5344CB8AC3E}">
        <p14:creationId xmlns:p14="http://schemas.microsoft.com/office/powerpoint/2010/main" val="337492053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Imagen 1" descr="26850511_1220340644735022_2313523574814798886_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836613"/>
            <a:ext cx="291465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Imagen 2" descr="26239322_1220340281401725_4724869347340142329_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500438"/>
            <a:ext cx="2924175"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Texto 5"/>
          <p:cNvSpPr txBox="1"/>
          <p:nvPr/>
        </p:nvSpPr>
        <p:spPr>
          <a:xfrm>
            <a:off x="307570" y="152655"/>
            <a:ext cx="4756117" cy="646331"/>
          </a:xfrm>
          <a:prstGeom prst="rect">
            <a:avLst/>
          </a:prstGeom>
          <a:noFill/>
        </p:spPr>
        <p:txBody>
          <a:bodyPr wrap="none" rtlCol="0">
            <a:spAutoFit/>
          </a:bodyPr>
          <a:lstStyle/>
          <a:p>
            <a:r>
              <a:rPr lang="es-CL" b="1" dirty="0" smtClean="0"/>
              <a:t>Que puedo hacer durante mi memoria </a:t>
            </a:r>
          </a:p>
          <a:p>
            <a:r>
              <a:rPr lang="es-CL" b="1" dirty="0" smtClean="0"/>
              <a:t>(y tal vez desde antes….pasantías o prácticas….)</a:t>
            </a:r>
            <a:endParaRPr lang="es-CL" b="1" dirty="0"/>
          </a:p>
        </p:txBody>
      </p:sp>
      <p:pic>
        <p:nvPicPr>
          <p:cNvPr id="2" name="Imagen 1" descr="Sin título.tiff"/>
          <p:cNvPicPr>
            <a:picLocks noChangeAspect="1"/>
          </p:cNvPicPr>
          <p:nvPr/>
        </p:nvPicPr>
        <p:blipFill rotWithShape="1">
          <a:blip r:embed="rId4">
            <a:extLst>
              <a:ext uri="{28A0092B-C50C-407E-A947-70E740481C1C}">
                <a14:useLocalDpi xmlns:a14="http://schemas.microsoft.com/office/drawing/2010/main" val="0"/>
              </a:ext>
            </a:extLst>
          </a:blip>
          <a:srcRect l="7639" t="8017" r="8064" b="15117"/>
          <a:stretch/>
        </p:blipFill>
        <p:spPr>
          <a:xfrm>
            <a:off x="535767" y="1369120"/>
            <a:ext cx="3928956" cy="3650986"/>
          </a:xfrm>
          <a:prstGeom prst="rect">
            <a:avLst/>
          </a:prstGeom>
        </p:spPr>
      </p:pic>
    </p:spTree>
    <p:extLst>
      <p:ext uri="{BB962C8B-B14F-4D97-AF65-F5344CB8AC3E}">
        <p14:creationId xmlns:p14="http://schemas.microsoft.com/office/powerpoint/2010/main" val="18912066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76238" y="337321"/>
            <a:ext cx="5918507" cy="461665"/>
          </a:xfrm>
          <a:prstGeom prst="rect">
            <a:avLst/>
          </a:prstGeom>
          <a:noFill/>
        </p:spPr>
        <p:txBody>
          <a:bodyPr wrap="none" rtlCol="0">
            <a:spAutoFit/>
          </a:bodyPr>
          <a:lstStyle/>
          <a:p>
            <a:r>
              <a:rPr lang="es-CL" sz="2400" b="1" dirty="0" smtClean="0"/>
              <a:t>En que consisten las memorias de títulación?</a:t>
            </a:r>
            <a:endParaRPr lang="es-CL" sz="2400" b="1" dirty="0"/>
          </a:p>
        </p:txBody>
      </p:sp>
      <p:pic>
        <p:nvPicPr>
          <p:cNvPr id="3" name="Imagen 2" descr="descarg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5713" y="152655"/>
            <a:ext cx="1121091" cy="1121091"/>
          </a:xfrm>
          <a:prstGeom prst="rect">
            <a:avLst/>
          </a:prstGeom>
        </p:spPr>
      </p:pic>
      <p:sp>
        <p:nvSpPr>
          <p:cNvPr id="4" name="4 CuadroTexto"/>
          <p:cNvSpPr txBox="1"/>
          <p:nvPr/>
        </p:nvSpPr>
        <p:spPr>
          <a:xfrm>
            <a:off x="476238" y="1572207"/>
            <a:ext cx="6513239" cy="3323987"/>
          </a:xfrm>
          <a:prstGeom prst="rect">
            <a:avLst/>
          </a:prstGeom>
          <a:noFill/>
        </p:spPr>
        <p:txBody>
          <a:bodyPr wrap="square" rtlCol="0">
            <a:spAutoFit/>
          </a:bodyPr>
          <a:lstStyle/>
          <a:p>
            <a:r>
              <a:rPr lang="es-CL" sz="1400" dirty="0" smtClean="0">
                <a:latin typeface="Arial" panose="020B0604020202020204" pitchFamily="34" charset="0"/>
                <a:cs typeface="Arial" panose="020B0604020202020204" pitchFamily="34" charset="0"/>
              </a:rPr>
              <a:t>MEMORIA DE TITULO I</a:t>
            </a:r>
          </a:p>
          <a:p>
            <a:endParaRPr lang="es-CL" sz="1400" dirty="0">
              <a:latin typeface="Arial" panose="020B0604020202020204" pitchFamily="34" charset="0"/>
              <a:cs typeface="Arial" panose="020B0604020202020204" pitchFamily="34" charset="0"/>
            </a:endParaRPr>
          </a:p>
          <a:p>
            <a:r>
              <a:rPr lang="es-CL" sz="1400" dirty="0" smtClean="0">
                <a:latin typeface="Arial" panose="020B0604020202020204" pitchFamily="34" charset="0"/>
                <a:cs typeface="Arial" panose="020B0604020202020204" pitchFamily="34" charset="0"/>
              </a:rPr>
              <a:t>CREDITOS	6</a:t>
            </a:r>
          </a:p>
          <a:p>
            <a:r>
              <a:rPr lang="es-CL" sz="1400" dirty="0" smtClean="0">
                <a:latin typeface="Arial" panose="020B0604020202020204" pitchFamily="34" charset="0"/>
                <a:cs typeface="Arial" panose="020B0604020202020204" pitchFamily="34" charset="0"/>
              </a:rPr>
              <a:t>HORAS		18 horas académicas de trabajo autónomo</a:t>
            </a:r>
            <a:endParaRPr lang="es-CL" sz="1400" dirty="0">
              <a:latin typeface="Arial" panose="020B0604020202020204" pitchFamily="34" charset="0"/>
              <a:cs typeface="Arial" panose="020B0604020202020204" pitchFamily="34" charset="0"/>
            </a:endParaRPr>
          </a:p>
          <a:p>
            <a:endParaRPr lang="es-CL" sz="1400" dirty="0" smtClean="0">
              <a:latin typeface="Arial" panose="020B0604020202020204" pitchFamily="34" charset="0"/>
              <a:cs typeface="Arial" panose="020B0604020202020204" pitchFamily="34" charset="0"/>
            </a:endParaRPr>
          </a:p>
          <a:p>
            <a:endParaRPr lang="es-CL" sz="1400" dirty="0">
              <a:latin typeface="Arial" panose="020B0604020202020204" pitchFamily="34" charset="0"/>
              <a:cs typeface="Arial" panose="020B0604020202020204" pitchFamily="34" charset="0"/>
            </a:endParaRPr>
          </a:p>
          <a:p>
            <a:endParaRPr lang="es-CL" sz="1400" dirty="0" smtClean="0">
              <a:latin typeface="Arial" panose="020B0604020202020204" pitchFamily="34" charset="0"/>
              <a:cs typeface="Arial" panose="020B0604020202020204" pitchFamily="34" charset="0"/>
            </a:endParaRPr>
          </a:p>
          <a:p>
            <a:endParaRPr lang="es-CL" sz="1400" dirty="0">
              <a:latin typeface="Arial" panose="020B0604020202020204" pitchFamily="34" charset="0"/>
              <a:cs typeface="Arial" panose="020B0604020202020204" pitchFamily="34" charset="0"/>
            </a:endParaRPr>
          </a:p>
          <a:p>
            <a:endParaRPr lang="es-CL" sz="1400" dirty="0" smtClean="0">
              <a:latin typeface="Arial" panose="020B0604020202020204" pitchFamily="34" charset="0"/>
              <a:cs typeface="Arial" panose="020B0604020202020204" pitchFamily="34" charset="0"/>
            </a:endParaRPr>
          </a:p>
          <a:p>
            <a:endParaRPr lang="es-CL" sz="1400" dirty="0">
              <a:latin typeface="Arial" panose="020B0604020202020204" pitchFamily="34" charset="0"/>
              <a:cs typeface="Arial" panose="020B0604020202020204" pitchFamily="34" charset="0"/>
            </a:endParaRPr>
          </a:p>
          <a:p>
            <a:endParaRPr lang="es-CL" sz="1400" dirty="0" smtClean="0">
              <a:latin typeface="Arial" panose="020B0604020202020204" pitchFamily="34" charset="0"/>
              <a:cs typeface="Arial" panose="020B0604020202020204" pitchFamily="34" charset="0"/>
            </a:endParaRPr>
          </a:p>
          <a:p>
            <a:r>
              <a:rPr lang="es-CL" sz="1400" dirty="0" smtClean="0">
                <a:latin typeface="Arial" panose="020B0604020202020204" pitchFamily="34" charset="0"/>
                <a:cs typeface="Arial" panose="020B0604020202020204" pitchFamily="34" charset="0"/>
              </a:rPr>
              <a:t>MEMORIA DE TITULO II</a:t>
            </a:r>
          </a:p>
          <a:p>
            <a:endParaRPr lang="es-CL" sz="1400" dirty="0">
              <a:latin typeface="Arial" panose="020B0604020202020204" pitchFamily="34" charset="0"/>
              <a:cs typeface="Arial" panose="020B0604020202020204" pitchFamily="34" charset="0"/>
            </a:endParaRPr>
          </a:p>
          <a:p>
            <a:r>
              <a:rPr lang="es-CL" sz="1400" dirty="0" smtClean="0">
                <a:latin typeface="Arial" panose="020B0604020202020204" pitchFamily="34" charset="0"/>
                <a:cs typeface="Arial" panose="020B0604020202020204" pitchFamily="34" charset="0"/>
              </a:rPr>
              <a:t>CREDITOS	15</a:t>
            </a:r>
          </a:p>
          <a:p>
            <a:r>
              <a:rPr lang="es-CL" sz="1400" dirty="0" smtClean="0">
                <a:latin typeface="Arial" panose="020B0604020202020204" pitchFamily="34" charset="0"/>
                <a:cs typeface="Arial" panose="020B0604020202020204" pitchFamily="34" charset="0"/>
              </a:rPr>
              <a:t>HORAS		30 hrs académicas de trabajo en el laboratorio</a:t>
            </a:r>
            <a:endParaRPr lang="es-CL" sz="1400" dirty="0"/>
          </a:p>
        </p:txBody>
      </p:sp>
      <p:sp>
        <p:nvSpPr>
          <p:cNvPr id="5" name="CuadroTexto 4"/>
          <p:cNvSpPr txBox="1"/>
          <p:nvPr/>
        </p:nvSpPr>
        <p:spPr>
          <a:xfrm>
            <a:off x="833696" y="1735405"/>
            <a:ext cx="184666" cy="369332"/>
          </a:xfrm>
          <a:prstGeom prst="rect">
            <a:avLst/>
          </a:prstGeom>
          <a:noFill/>
        </p:spPr>
        <p:txBody>
          <a:bodyPr wrap="none" rtlCol="0">
            <a:spAutoFit/>
          </a:bodyPr>
          <a:lstStyle/>
          <a:p>
            <a:endParaRPr lang="es-CL" dirty="0"/>
          </a:p>
        </p:txBody>
      </p:sp>
      <p:sp>
        <p:nvSpPr>
          <p:cNvPr id="6" name="CuadroTexto 3"/>
          <p:cNvSpPr txBox="1">
            <a:spLocks noChangeArrowheads="1"/>
          </p:cNvSpPr>
          <p:nvPr/>
        </p:nvSpPr>
        <p:spPr bwMode="auto">
          <a:xfrm>
            <a:off x="6307497" y="2541707"/>
            <a:ext cx="230593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s-CL" sz="1100" dirty="0"/>
              <a:t>1 credito = 3 </a:t>
            </a:r>
            <a:r>
              <a:rPr lang="es-CL" sz="1100" dirty="0" smtClean="0"/>
              <a:t>horas acad</a:t>
            </a:r>
            <a:endParaRPr lang="es-CL" sz="1100" dirty="0"/>
          </a:p>
          <a:p>
            <a:pPr eaLnBrk="1" hangingPunct="1"/>
            <a:r>
              <a:rPr lang="es-CL" sz="1100" dirty="0"/>
              <a:t>6 creditos = 18 </a:t>
            </a:r>
            <a:r>
              <a:rPr lang="es-CL" sz="1100" dirty="0" smtClean="0"/>
              <a:t>horas acad </a:t>
            </a:r>
          </a:p>
          <a:p>
            <a:pPr eaLnBrk="1" hangingPunct="1"/>
            <a:endParaRPr lang="es-CL" sz="1100" dirty="0"/>
          </a:p>
          <a:p>
            <a:pPr eaLnBrk="1" hangingPunct="1"/>
            <a:r>
              <a:rPr lang="es-CL" sz="1100" dirty="0" smtClean="0"/>
              <a:t>Hora academica: 45 min</a:t>
            </a:r>
          </a:p>
          <a:p>
            <a:pPr eaLnBrk="1" hangingPunct="1"/>
            <a:endParaRPr lang="es-CL" sz="1100" dirty="0"/>
          </a:p>
          <a:p>
            <a:pPr eaLnBrk="1" hangingPunct="1"/>
            <a:r>
              <a:rPr lang="es-CL" sz="1100" dirty="0" smtClean="0"/>
              <a:t>45 x 18 = 13,5 horas cronológicas</a:t>
            </a:r>
            <a:endParaRPr lang="es-CL" sz="1100" dirty="0"/>
          </a:p>
        </p:txBody>
      </p:sp>
      <p:sp>
        <p:nvSpPr>
          <p:cNvPr id="7" name="CuadroTexto 3"/>
          <p:cNvSpPr txBox="1">
            <a:spLocks noChangeArrowheads="1"/>
          </p:cNvSpPr>
          <p:nvPr/>
        </p:nvSpPr>
        <p:spPr bwMode="auto">
          <a:xfrm>
            <a:off x="6394745" y="5282672"/>
            <a:ext cx="2376328"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s-CL" sz="1100" dirty="0"/>
              <a:t>1 credito = 3 </a:t>
            </a:r>
            <a:r>
              <a:rPr lang="es-CL" sz="1100" dirty="0" smtClean="0"/>
              <a:t>horas academicas</a:t>
            </a:r>
            <a:endParaRPr lang="es-CL" sz="1100" dirty="0"/>
          </a:p>
          <a:p>
            <a:pPr eaLnBrk="1" hangingPunct="1"/>
            <a:r>
              <a:rPr lang="es-CL" sz="1100" dirty="0" smtClean="0"/>
              <a:t>15 </a:t>
            </a:r>
            <a:r>
              <a:rPr lang="es-CL" sz="1100" dirty="0"/>
              <a:t>creditos = </a:t>
            </a:r>
            <a:r>
              <a:rPr lang="es-CL" sz="1100" dirty="0" smtClean="0"/>
              <a:t>45 horas academicas</a:t>
            </a:r>
          </a:p>
          <a:p>
            <a:pPr eaLnBrk="1" hangingPunct="1"/>
            <a:endParaRPr lang="es-CL" sz="1100" dirty="0"/>
          </a:p>
          <a:p>
            <a:pPr eaLnBrk="1" hangingPunct="1"/>
            <a:r>
              <a:rPr lang="es-CL" sz="1100" dirty="0" smtClean="0"/>
              <a:t>Esperable: 30 horas acadeicas</a:t>
            </a:r>
          </a:p>
          <a:p>
            <a:pPr eaLnBrk="1" hangingPunct="1"/>
            <a:endParaRPr lang="es-CL" sz="1100" dirty="0"/>
          </a:p>
        </p:txBody>
      </p:sp>
    </p:spTree>
    <p:extLst>
      <p:ext uri="{BB962C8B-B14F-4D97-AF65-F5344CB8AC3E}">
        <p14:creationId xmlns:p14="http://schemas.microsoft.com/office/powerpoint/2010/main" val="40825533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2"/>
          <p:cNvPicPr>
            <a:picLocks noChangeAspect="1"/>
          </p:cNvPicPr>
          <p:nvPr/>
        </p:nvPicPr>
        <p:blipFill>
          <a:blip r:embed="rId2">
            <a:extLst>
              <a:ext uri="{28A0092B-C50C-407E-A947-70E740481C1C}">
                <a14:useLocalDpi xmlns:a14="http://schemas.microsoft.com/office/drawing/2010/main" val="0"/>
              </a:ext>
            </a:extLst>
          </a:blip>
          <a:srcRect l="34480"/>
          <a:stretch>
            <a:fillRect/>
          </a:stretch>
        </p:blipFill>
        <p:spPr bwMode="auto">
          <a:xfrm>
            <a:off x="216640" y="60433"/>
            <a:ext cx="1660249" cy="836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p:cNvSpPr txBox="1"/>
          <p:nvPr/>
        </p:nvSpPr>
        <p:spPr>
          <a:xfrm>
            <a:off x="5257159" y="286079"/>
            <a:ext cx="3632388" cy="461665"/>
          </a:xfrm>
          <a:prstGeom prst="rect">
            <a:avLst/>
          </a:prstGeom>
          <a:noFill/>
        </p:spPr>
        <p:txBody>
          <a:bodyPr wrap="square" rtlCol="0">
            <a:spAutoFit/>
          </a:bodyPr>
          <a:lstStyle/>
          <a:p>
            <a:pPr algn="r"/>
            <a:r>
              <a:rPr lang="es-CL" sz="1200" dirty="0" smtClean="0">
                <a:solidFill>
                  <a:srgbClr val="3366FF"/>
                </a:solidFill>
              </a:rPr>
              <a:t>Carrera de Bioquímica Instituto de Química</a:t>
            </a:r>
          </a:p>
          <a:p>
            <a:pPr algn="r"/>
            <a:r>
              <a:rPr lang="es-CL" sz="1200" dirty="0" smtClean="0">
                <a:solidFill>
                  <a:srgbClr val="3366FF"/>
                </a:solidFill>
              </a:rPr>
              <a:t>Facultad de Ciencias</a:t>
            </a:r>
            <a:endParaRPr lang="es-CL" sz="1200" dirty="0">
              <a:solidFill>
                <a:srgbClr val="3366FF"/>
              </a:solidFill>
            </a:endParaRPr>
          </a:p>
        </p:txBody>
      </p:sp>
      <p:sp>
        <p:nvSpPr>
          <p:cNvPr id="6" name="Rectángulo 5"/>
          <p:cNvSpPr/>
          <p:nvPr/>
        </p:nvSpPr>
        <p:spPr>
          <a:xfrm>
            <a:off x="0" y="999225"/>
            <a:ext cx="9144000" cy="653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8" name="CuadroTexto 7"/>
          <p:cNvSpPr txBox="1"/>
          <p:nvPr/>
        </p:nvSpPr>
        <p:spPr>
          <a:xfrm>
            <a:off x="216640" y="1085587"/>
            <a:ext cx="8602903" cy="5632311"/>
          </a:xfrm>
          <a:prstGeom prst="rect">
            <a:avLst/>
          </a:prstGeom>
          <a:noFill/>
        </p:spPr>
        <p:txBody>
          <a:bodyPr wrap="square" rtlCol="0">
            <a:spAutoFit/>
          </a:bodyPr>
          <a:lstStyle/>
          <a:p>
            <a:r>
              <a:rPr lang="es-CL" sz="1500" dirty="0" smtClean="0"/>
              <a:t>REGLAMENTO DE MEMORIAS DE TITULACIÓN (BQA 554 y BQA 559)</a:t>
            </a:r>
          </a:p>
          <a:p>
            <a:endParaRPr lang="es-CL" sz="1500" dirty="0" smtClean="0"/>
          </a:p>
          <a:p>
            <a:pPr marL="285750" indent="-285750">
              <a:buFont typeface="Arial"/>
              <a:buChar char="•"/>
            </a:pPr>
            <a:r>
              <a:rPr lang="es-CL" sz="1500" dirty="0" smtClean="0"/>
              <a:t>Para inscribir las asignaturas BQA554 y BQA 559 el estudiante debe haber cumplido con los requisitos de asignaturas aprobadas y obtener la aceptación oral o escrita de un profesor tutor para su trabajo de laboratorio. </a:t>
            </a:r>
            <a:r>
              <a:rPr lang="es-CL" sz="1500" b="1" dirty="0" smtClean="0"/>
              <a:t>Inscripción tutoraial JC o JD en períodos establecidos.</a:t>
            </a:r>
          </a:p>
          <a:p>
            <a:pPr marL="285750" indent="-285750">
              <a:buFont typeface="Arial"/>
              <a:buChar char="•"/>
            </a:pPr>
            <a:r>
              <a:rPr lang="es-CL" sz="1500" dirty="0" smtClean="0"/>
              <a:t>En caso que el tutor sea externo a la PUCV, el estudiante debe obtener el patrocinio de un profesor del Instituto de Química que imparta clases en la Carrera.</a:t>
            </a:r>
          </a:p>
          <a:p>
            <a:pPr marL="285750" indent="-285750">
              <a:buFont typeface="Arial"/>
              <a:buChar char="•"/>
            </a:pPr>
            <a:r>
              <a:rPr lang="es-CL" sz="1500" dirty="0" smtClean="0"/>
              <a:t>Si las asignaturas mencionadas se realizarán bajo la tutoría de un profesor PUCV que imparte clases en la Carrera de Bioquímica, no se requiere de profesor patrocinante.</a:t>
            </a:r>
          </a:p>
          <a:p>
            <a:pPr marL="285750" indent="-285750">
              <a:buFont typeface="Arial"/>
              <a:buChar char="•"/>
            </a:pPr>
            <a:r>
              <a:rPr lang="es-CL" sz="1500" dirty="0" smtClean="0"/>
              <a:t>Las Comisiones para BQA 554 y BQA 559 estarán compuestas por el profesor tutor</a:t>
            </a:r>
            <a:r>
              <a:rPr lang="es-CL" sz="1500" dirty="0"/>
              <a:t> </a:t>
            </a:r>
            <a:r>
              <a:rPr lang="es-CL" sz="1500" dirty="0" smtClean="0"/>
              <a:t>y cotutor, en caso de que sea profesor externo al IQ debe haber un profesor patrocinante imparta clases en la Carrera de Bioquímica y cuya área de investigación o desempeño profesional sea en el área del tema de tesis. </a:t>
            </a:r>
          </a:p>
          <a:p>
            <a:pPr marL="285750" indent="-285750">
              <a:buFont typeface="Arial"/>
              <a:buChar char="•"/>
            </a:pPr>
            <a:r>
              <a:rPr lang="es-CL" sz="1500" dirty="0" smtClean="0"/>
              <a:t>La Memoria de Titulación I incluirá como actividad del primer mes la escritura de un Proyecto de trabajo de acuerdo con Pauta en pag web IQ. Esta memoria de titulación será evaluada por los miembros de la Comisión de la Memoria I de acuerdo a Pauta disponible. La presentación de la Memoria I al final del semestre será de carácter privado.</a:t>
            </a:r>
          </a:p>
          <a:p>
            <a:pPr marL="285750" indent="-285750">
              <a:buFont typeface="Arial"/>
              <a:buChar char="•"/>
            </a:pPr>
            <a:r>
              <a:rPr lang="es-CL" sz="1500" dirty="0" smtClean="0"/>
              <a:t>En Memoria de Titulación II, si el estudiante decide hacerla con otro tutor, deberá repetir los procedimientos descritos para Memoria de Titulación I. Si el estudiante continúa con el mismo tutor y el mismo tema, solo será necesario actualizar e incorporar lo hecho en Memoria de titulación I, los nuevos Objetivos, Metodología y la lista de referencias asociadas. La Comisión será la misma de Memoria de Titulación I, así como las evaluaciones correspondientes.  Si el tema de Memoria de Titulación II es diferente, pero con el mismo tutor, se repetirá el procedimiento para Memoria de Titulación I. </a:t>
            </a:r>
          </a:p>
          <a:p>
            <a:pPr marL="285750" indent="-285750">
              <a:buFont typeface="Arial"/>
              <a:buChar char="•"/>
            </a:pPr>
            <a:r>
              <a:rPr lang="es-CL" sz="1500" dirty="0" smtClean="0"/>
              <a:t>La pauta de evaluación de Memoria de Titulación  I y II serán similares. </a:t>
            </a:r>
          </a:p>
          <a:p>
            <a:endParaRPr lang="es-CL" sz="1500" dirty="0"/>
          </a:p>
        </p:txBody>
      </p:sp>
    </p:spTree>
    <p:extLst>
      <p:ext uri="{BB962C8B-B14F-4D97-AF65-F5344CB8AC3E}">
        <p14:creationId xmlns:p14="http://schemas.microsoft.com/office/powerpoint/2010/main" val="319601499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2"/>
          <p:cNvPicPr>
            <a:picLocks noChangeAspect="1"/>
          </p:cNvPicPr>
          <p:nvPr/>
        </p:nvPicPr>
        <p:blipFill>
          <a:blip r:embed="rId2">
            <a:extLst>
              <a:ext uri="{28A0092B-C50C-407E-A947-70E740481C1C}">
                <a14:useLocalDpi xmlns:a14="http://schemas.microsoft.com/office/drawing/2010/main" val="0"/>
              </a:ext>
            </a:extLst>
          </a:blip>
          <a:srcRect l="34480"/>
          <a:stretch>
            <a:fillRect/>
          </a:stretch>
        </p:blipFill>
        <p:spPr bwMode="auto">
          <a:xfrm>
            <a:off x="216640" y="60433"/>
            <a:ext cx="1660249" cy="836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p:cNvSpPr txBox="1"/>
          <p:nvPr/>
        </p:nvSpPr>
        <p:spPr>
          <a:xfrm>
            <a:off x="5257159" y="286079"/>
            <a:ext cx="3632388" cy="461665"/>
          </a:xfrm>
          <a:prstGeom prst="rect">
            <a:avLst/>
          </a:prstGeom>
          <a:noFill/>
        </p:spPr>
        <p:txBody>
          <a:bodyPr wrap="square" rtlCol="0">
            <a:spAutoFit/>
          </a:bodyPr>
          <a:lstStyle/>
          <a:p>
            <a:pPr algn="r"/>
            <a:r>
              <a:rPr lang="es-CL" sz="1200" dirty="0" smtClean="0">
                <a:solidFill>
                  <a:srgbClr val="3366FF"/>
                </a:solidFill>
              </a:rPr>
              <a:t>Carrera de Bioquímica Instituto de Química</a:t>
            </a:r>
          </a:p>
          <a:p>
            <a:pPr algn="r"/>
            <a:r>
              <a:rPr lang="es-CL" sz="1200" dirty="0" smtClean="0">
                <a:solidFill>
                  <a:srgbClr val="3366FF"/>
                </a:solidFill>
              </a:rPr>
              <a:t>Facultad de Ciencias</a:t>
            </a:r>
            <a:endParaRPr lang="es-CL" sz="1200" dirty="0">
              <a:solidFill>
                <a:srgbClr val="3366FF"/>
              </a:solidFill>
            </a:endParaRPr>
          </a:p>
        </p:txBody>
      </p:sp>
      <p:sp>
        <p:nvSpPr>
          <p:cNvPr id="6" name="Rectángulo 5"/>
          <p:cNvSpPr/>
          <p:nvPr/>
        </p:nvSpPr>
        <p:spPr>
          <a:xfrm>
            <a:off x="0" y="999225"/>
            <a:ext cx="9144000" cy="653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7" name="Rectángulo 6"/>
          <p:cNvSpPr/>
          <p:nvPr/>
        </p:nvSpPr>
        <p:spPr>
          <a:xfrm>
            <a:off x="1484971" y="4319721"/>
            <a:ext cx="6907501" cy="2001353"/>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8" name="Rectángulo 7"/>
          <p:cNvSpPr/>
          <p:nvPr/>
        </p:nvSpPr>
        <p:spPr>
          <a:xfrm>
            <a:off x="1484971" y="1776640"/>
            <a:ext cx="6907501" cy="1884134"/>
          </a:xfrm>
          <a:prstGeom prst="rect">
            <a:avLst/>
          </a:prstGeom>
          <a:solidFill>
            <a:schemeClr val="accent3">
              <a:lumMod val="60000"/>
              <a:lumOff val="4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9" name="CuadroTexto 8"/>
          <p:cNvSpPr txBox="1"/>
          <p:nvPr/>
        </p:nvSpPr>
        <p:spPr>
          <a:xfrm>
            <a:off x="3805652" y="1917633"/>
            <a:ext cx="1534720" cy="369332"/>
          </a:xfrm>
          <a:prstGeom prst="rect">
            <a:avLst/>
          </a:prstGeom>
          <a:solidFill>
            <a:schemeClr val="tx2">
              <a:lumMod val="40000"/>
              <a:lumOff val="60000"/>
            </a:schemeClr>
          </a:solidFill>
          <a:ln>
            <a:solidFill>
              <a:schemeClr val="tx1"/>
            </a:solidFill>
          </a:ln>
        </p:spPr>
        <p:txBody>
          <a:bodyPr wrap="none" rtlCol="0">
            <a:spAutoFit/>
          </a:bodyPr>
          <a:lstStyle/>
          <a:p>
            <a:r>
              <a:rPr lang="es-CL" dirty="0" smtClean="0"/>
              <a:t>Informe Inicial</a:t>
            </a:r>
            <a:endParaRPr lang="es-CL" dirty="0"/>
          </a:p>
        </p:txBody>
      </p:sp>
      <p:sp>
        <p:nvSpPr>
          <p:cNvPr id="10" name="CuadroTexto 9"/>
          <p:cNvSpPr txBox="1"/>
          <p:nvPr/>
        </p:nvSpPr>
        <p:spPr>
          <a:xfrm>
            <a:off x="3000697" y="2502904"/>
            <a:ext cx="2347593" cy="369332"/>
          </a:xfrm>
          <a:prstGeom prst="rect">
            <a:avLst/>
          </a:prstGeom>
          <a:solidFill>
            <a:schemeClr val="tx2">
              <a:lumMod val="40000"/>
              <a:lumOff val="60000"/>
            </a:schemeClr>
          </a:solidFill>
          <a:ln>
            <a:solidFill>
              <a:srgbClr val="000000"/>
            </a:solidFill>
          </a:ln>
        </p:spPr>
        <p:txBody>
          <a:bodyPr wrap="none" rtlCol="0">
            <a:spAutoFit/>
          </a:bodyPr>
          <a:lstStyle/>
          <a:p>
            <a:r>
              <a:rPr lang="es-CL" dirty="0" smtClean="0"/>
              <a:t>Evaluación desempeño </a:t>
            </a:r>
            <a:endParaRPr lang="es-CL" dirty="0"/>
          </a:p>
        </p:txBody>
      </p:sp>
      <p:sp>
        <p:nvSpPr>
          <p:cNvPr id="11" name="CuadroTexto 10"/>
          <p:cNvSpPr txBox="1"/>
          <p:nvPr/>
        </p:nvSpPr>
        <p:spPr>
          <a:xfrm>
            <a:off x="1637355" y="3110831"/>
            <a:ext cx="1276950" cy="369332"/>
          </a:xfrm>
          <a:prstGeom prst="rect">
            <a:avLst/>
          </a:prstGeom>
          <a:solidFill>
            <a:schemeClr val="tx2">
              <a:lumMod val="40000"/>
              <a:lumOff val="60000"/>
            </a:schemeClr>
          </a:solidFill>
          <a:ln>
            <a:solidFill>
              <a:srgbClr val="000000"/>
            </a:solidFill>
          </a:ln>
        </p:spPr>
        <p:txBody>
          <a:bodyPr wrap="none" rtlCol="0">
            <a:spAutoFit/>
          </a:bodyPr>
          <a:lstStyle/>
          <a:p>
            <a:r>
              <a:rPr lang="es-CL" dirty="0" smtClean="0"/>
              <a:t>Escrito final</a:t>
            </a:r>
            <a:endParaRPr lang="es-CL" dirty="0"/>
          </a:p>
        </p:txBody>
      </p:sp>
      <p:sp>
        <p:nvSpPr>
          <p:cNvPr id="12" name="CuadroTexto 11"/>
          <p:cNvSpPr txBox="1"/>
          <p:nvPr/>
        </p:nvSpPr>
        <p:spPr>
          <a:xfrm>
            <a:off x="3181095" y="3113980"/>
            <a:ext cx="1271301" cy="338554"/>
          </a:xfrm>
          <a:prstGeom prst="rect">
            <a:avLst/>
          </a:prstGeom>
          <a:solidFill>
            <a:schemeClr val="tx2">
              <a:lumMod val="40000"/>
              <a:lumOff val="60000"/>
            </a:schemeClr>
          </a:solidFill>
          <a:ln>
            <a:solidFill>
              <a:srgbClr val="000000"/>
            </a:solidFill>
          </a:ln>
        </p:spPr>
        <p:txBody>
          <a:bodyPr wrap="none" rtlCol="0">
            <a:spAutoFit/>
          </a:bodyPr>
          <a:lstStyle/>
          <a:p>
            <a:r>
              <a:rPr lang="es-CL" sz="1600" dirty="0" smtClean="0"/>
              <a:t>Presentación</a:t>
            </a:r>
            <a:endParaRPr lang="es-CL" sz="1600" dirty="0"/>
          </a:p>
        </p:txBody>
      </p:sp>
      <p:sp>
        <p:nvSpPr>
          <p:cNvPr id="13" name="CuadroTexto 12"/>
          <p:cNvSpPr txBox="1"/>
          <p:nvPr/>
        </p:nvSpPr>
        <p:spPr>
          <a:xfrm>
            <a:off x="4742490" y="3096584"/>
            <a:ext cx="864039" cy="338554"/>
          </a:xfrm>
          <a:prstGeom prst="rect">
            <a:avLst/>
          </a:prstGeom>
          <a:solidFill>
            <a:schemeClr val="tx2">
              <a:lumMod val="40000"/>
              <a:lumOff val="60000"/>
            </a:schemeClr>
          </a:solidFill>
          <a:ln>
            <a:solidFill>
              <a:srgbClr val="000000"/>
            </a:solidFill>
          </a:ln>
        </p:spPr>
        <p:txBody>
          <a:bodyPr wrap="none" rtlCol="0">
            <a:spAutoFit/>
          </a:bodyPr>
          <a:lstStyle/>
          <a:p>
            <a:r>
              <a:rPr lang="es-CL" sz="1600" dirty="0" smtClean="0"/>
              <a:t>Defensa</a:t>
            </a:r>
            <a:endParaRPr lang="es-CL" sz="1600" dirty="0"/>
          </a:p>
        </p:txBody>
      </p:sp>
      <p:sp>
        <p:nvSpPr>
          <p:cNvPr id="14" name="CuadroTexto 13"/>
          <p:cNvSpPr txBox="1"/>
          <p:nvPr/>
        </p:nvSpPr>
        <p:spPr>
          <a:xfrm>
            <a:off x="2899689" y="3095486"/>
            <a:ext cx="300082" cy="369332"/>
          </a:xfrm>
          <a:prstGeom prst="rect">
            <a:avLst/>
          </a:prstGeom>
          <a:noFill/>
        </p:spPr>
        <p:txBody>
          <a:bodyPr wrap="none" rtlCol="0">
            <a:spAutoFit/>
          </a:bodyPr>
          <a:lstStyle/>
          <a:p>
            <a:r>
              <a:rPr lang="es-CL" dirty="0" smtClean="0"/>
              <a:t>+</a:t>
            </a:r>
            <a:endParaRPr lang="es-CL" dirty="0"/>
          </a:p>
        </p:txBody>
      </p:sp>
      <p:sp>
        <p:nvSpPr>
          <p:cNvPr id="15" name="CuadroTexto 14"/>
          <p:cNvSpPr txBox="1"/>
          <p:nvPr/>
        </p:nvSpPr>
        <p:spPr>
          <a:xfrm>
            <a:off x="7666571" y="1904544"/>
            <a:ext cx="583663" cy="369332"/>
          </a:xfrm>
          <a:prstGeom prst="rect">
            <a:avLst/>
          </a:prstGeom>
          <a:solidFill>
            <a:srgbClr val="FFFF00"/>
          </a:solidFill>
        </p:spPr>
        <p:txBody>
          <a:bodyPr wrap="none" rtlCol="0">
            <a:spAutoFit/>
          </a:bodyPr>
          <a:lstStyle/>
          <a:p>
            <a:r>
              <a:rPr lang="es-CL" dirty="0" smtClean="0"/>
              <a:t>20%</a:t>
            </a:r>
            <a:endParaRPr lang="es-CL" dirty="0"/>
          </a:p>
        </p:txBody>
      </p:sp>
      <p:sp>
        <p:nvSpPr>
          <p:cNvPr id="16" name="CuadroTexto 15"/>
          <p:cNvSpPr txBox="1"/>
          <p:nvPr/>
        </p:nvSpPr>
        <p:spPr>
          <a:xfrm>
            <a:off x="7671293" y="3096203"/>
            <a:ext cx="583663" cy="369332"/>
          </a:xfrm>
          <a:prstGeom prst="rect">
            <a:avLst/>
          </a:prstGeom>
          <a:solidFill>
            <a:srgbClr val="FFFF00"/>
          </a:solidFill>
        </p:spPr>
        <p:txBody>
          <a:bodyPr wrap="none" rtlCol="0">
            <a:spAutoFit/>
          </a:bodyPr>
          <a:lstStyle/>
          <a:p>
            <a:r>
              <a:rPr lang="es-CL" dirty="0" smtClean="0"/>
              <a:t>30%</a:t>
            </a:r>
            <a:endParaRPr lang="es-CL" dirty="0"/>
          </a:p>
        </p:txBody>
      </p:sp>
      <p:sp>
        <p:nvSpPr>
          <p:cNvPr id="17" name="CuadroTexto 16"/>
          <p:cNvSpPr txBox="1"/>
          <p:nvPr/>
        </p:nvSpPr>
        <p:spPr>
          <a:xfrm>
            <a:off x="3823841" y="4467443"/>
            <a:ext cx="1534720" cy="369332"/>
          </a:xfrm>
          <a:prstGeom prst="rect">
            <a:avLst/>
          </a:prstGeom>
          <a:solidFill>
            <a:schemeClr val="bg2">
              <a:lumMod val="75000"/>
            </a:schemeClr>
          </a:solidFill>
          <a:ln>
            <a:solidFill>
              <a:schemeClr val="tx1"/>
            </a:solidFill>
          </a:ln>
        </p:spPr>
        <p:txBody>
          <a:bodyPr wrap="none" rtlCol="0">
            <a:spAutoFit/>
          </a:bodyPr>
          <a:lstStyle/>
          <a:p>
            <a:r>
              <a:rPr lang="es-CL" dirty="0" smtClean="0"/>
              <a:t>Informe Inicial</a:t>
            </a:r>
            <a:endParaRPr lang="es-CL" dirty="0"/>
          </a:p>
        </p:txBody>
      </p:sp>
      <p:sp>
        <p:nvSpPr>
          <p:cNvPr id="18" name="CuadroTexto 17"/>
          <p:cNvSpPr txBox="1"/>
          <p:nvPr/>
        </p:nvSpPr>
        <p:spPr>
          <a:xfrm>
            <a:off x="3029644" y="5059222"/>
            <a:ext cx="2347593" cy="369332"/>
          </a:xfrm>
          <a:prstGeom prst="rect">
            <a:avLst/>
          </a:prstGeom>
          <a:solidFill>
            <a:schemeClr val="bg2">
              <a:lumMod val="75000"/>
            </a:schemeClr>
          </a:solidFill>
          <a:ln>
            <a:solidFill>
              <a:schemeClr val="tx1"/>
            </a:solidFill>
          </a:ln>
        </p:spPr>
        <p:txBody>
          <a:bodyPr wrap="none" rtlCol="0">
            <a:spAutoFit/>
          </a:bodyPr>
          <a:lstStyle/>
          <a:p>
            <a:r>
              <a:rPr lang="es-CL" dirty="0" smtClean="0"/>
              <a:t>Evaluación desempeño</a:t>
            </a:r>
            <a:endParaRPr lang="es-CL" dirty="0"/>
          </a:p>
        </p:txBody>
      </p:sp>
      <p:sp>
        <p:nvSpPr>
          <p:cNvPr id="19" name="CuadroTexto 18"/>
          <p:cNvSpPr txBox="1"/>
          <p:nvPr/>
        </p:nvSpPr>
        <p:spPr>
          <a:xfrm>
            <a:off x="2869044" y="5745192"/>
            <a:ext cx="300082" cy="369332"/>
          </a:xfrm>
          <a:prstGeom prst="rect">
            <a:avLst/>
          </a:prstGeom>
          <a:noFill/>
          <a:ln>
            <a:noFill/>
          </a:ln>
        </p:spPr>
        <p:txBody>
          <a:bodyPr wrap="none" rtlCol="0">
            <a:spAutoFit/>
          </a:bodyPr>
          <a:lstStyle/>
          <a:p>
            <a:r>
              <a:rPr lang="es-CL" dirty="0" smtClean="0"/>
              <a:t>+</a:t>
            </a:r>
            <a:endParaRPr lang="es-CL" dirty="0"/>
          </a:p>
        </p:txBody>
      </p:sp>
      <p:cxnSp>
        <p:nvCxnSpPr>
          <p:cNvPr id="20" name="Conector angular 19"/>
          <p:cNvCxnSpPr>
            <a:stCxn id="11" idx="2"/>
            <a:endCxn id="17" idx="1"/>
          </p:cNvCxnSpPr>
          <p:nvPr/>
        </p:nvCxnSpPr>
        <p:spPr>
          <a:xfrm rot="16200000" flipH="1">
            <a:off x="2463862" y="3292130"/>
            <a:ext cx="1171946" cy="1548011"/>
          </a:xfrm>
          <a:prstGeom prst="bent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1" name="CuadroTexto 20"/>
          <p:cNvSpPr txBox="1"/>
          <p:nvPr/>
        </p:nvSpPr>
        <p:spPr>
          <a:xfrm>
            <a:off x="1644388" y="5746290"/>
            <a:ext cx="1276950" cy="369332"/>
          </a:xfrm>
          <a:prstGeom prst="rect">
            <a:avLst/>
          </a:prstGeom>
          <a:solidFill>
            <a:schemeClr val="bg2">
              <a:lumMod val="75000"/>
            </a:schemeClr>
          </a:solidFill>
          <a:ln>
            <a:solidFill>
              <a:srgbClr val="000000"/>
            </a:solidFill>
          </a:ln>
        </p:spPr>
        <p:txBody>
          <a:bodyPr wrap="none" rtlCol="0">
            <a:spAutoFit/>
          </a:bodyPr>
          <a:lstStyle/>
          <a:p>
            <a:r>
              <a:rPr lang="es-CL" dirty="0" smtClean="0"/>
              <a:t>Escrito final</a:t>
            </a:r>
            <a:endParaRPr lang="es-CL" dirty="0"/>
          </a:p>
        </p:txBody>
      </p:sp>
      <p:sp>
        <p:nvSpPr>
          <p:cNvPr id="22" name="CuadroTexto 21"/>
          <p:cNvSpPr txBox="1"/>
          <p:nvPr/>
        </p:nvSpPr>
        <p:spPr>
          <a:xfrm>
            <a:off x="4459086" y="3086894"/>
            <a:ext cx="300082" cy="369332"/>
          </a:xfrm>
          <a:prstGeom prst="rect">
            <a:avLst/>
          </a:prstGeom>
          <a:noFill/>
        </p:spPr>
        <p:txBody>
          <a:bodyPr wrap="none" rtlCol="0">
            <a:spAutoFit/>
          </a:bodyPr>
          <a:lstStyle/>
          <a:p>
            <a:r>
              <a:rPr lang="es-CL" dirty="0" smtClean="0"/>
              <a:t>+</a:t>
            </a:r>
            <a:endParaRPr lang="es-CL" dirty="0"/>
          </a:p>
        </p:txBody>
      </p:sp>
      <p:sp>
        <p:nvSpPr>
          <p:cNvPr id="23" name="CuadroTexto 22"/>
          <p:cNvSpPr txBox="1"/>
          <p:nvPr/>
        </p:nvSpPr>
        <p:spPr>
          <a:xfrm rot="16200000">
            <a:off x="516688" y="2410858"/>
            <a:ext cx="1280444" cy="646331"/>
          </a:xfrm>
          <a:prstGeom prst="rect">
            <a:avLst/>
          </a:prstGeom>
          <a:noFill/>
        </p:spPr>
        <p:txBody>
          <a:bodyPr wrap="none" rtlCol="0">
            <a:spAutoFit/>
          </a:bodyPr>
          <a:lstStyle/>
          <a:p>
            <a:r>
              <a:rPr lang="es-CL" dirty="0" smtClean="0"/>
              <a:t>SEMESTRE I</a:t>
            </a:r>
          </a:p>
          <a:p>
            <a:r>
              <a:rPr lang="es-CL" dirty="0" smtClean="0"/>
              <a:t>MEMORIA I</a:t>
            </a:r>
            <a:endParaRPr lang="es-CL" dirty="0"/>
          </a:p>
        </p:txBody>
      </p:sp>
      <p:sp>
        <p:nvSpPr>
          <p:cNvPr id="24" name="CuadroTexto 23"/>
          <p:cNvSpPr txBox="1"/>
          <p:nvPr/>
        </p:nvSpPr>
        <p:spPr>
          <a:xfrm rot="16200000">
            <a:off x="497947" y="5006147"/>
            <a:ext cx="1330487" cy="646331"/>
          </a:xfrm>
          <a:prstGeom prst="rect">
            <a:avLst/>
          </a:prstGeom>
          <a:noFill/>
        </p:spPr>
        <p:txBody>
          <a:bodyPr wrap="none" rtlCol="0">
            <a:spAutoFit/>
          </a:bodyPr>
          <a:lstStyle/>
          <a:p>
            <a:r>
              <a:rPr lang="es-CL" dirty="0" smtClean="0"/>
              <a:t>SEMESTRE II</a:t>
            </a:r>
          </a:p>
          <a:p>
            <a:r>
              <a:rPr lang="es-CL" dirty="0" smtClean="0"/>
              <a:t>MEMORIA II</a:t>
            </a:r>
            <a:endParaRPr lang="es-CL" dirty="0"/>
          </a:p>
        </p:txBody>
      </p:sp>
      <p:sp>
        <p:nvSpPr>
          <p:cNvPr id="25" name="Flecha derecha 24"/>
          <p:cNvSpPr/>
          <p:nvPr/>
        </p:nvSpPr>
        <p:spPr>
          <a:xfrm>
            <a:off x="5494036" y="1852259"/>
            <a:ext cx="2100996" cy="50864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6" name="Flecha derecha 25"/>
          <p:cNvSpPr/>
          <p:nvPr/>
        </p:nvSpPr>
        <p:spPr>
          <a:xfrm>
            <a:off x="5488434" y="2409597"/>
            <a:ext cx="2132005" cy="5708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7" name="Flecha derecha 26"/>
          <p:cNvSpPr/>
          <p:nvPr/>
        </p:nvSpPr>
        <p:spPr>
          <a:xfrm>
            <a:off x="5833927" y="3017785"/>
            <a:ext cx="1783504" cy="546971"/>
          </a:xfrm>
          <a:prstGeom prst="rightArrow">
            <a:avLst>
              <a:gd name="adj1" fmla="val 50000"/>
              <a:gd name="adj2" fmla="val 5146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8" name="CuadroTexto 27"/>
          <p:cNvSpPr txBox="1"/>
          <p:nvPr/>
        </p:nvSpPr>
        <p:spPr>
          <a:xfrm>
            <a:off x="2334275" y="4421277"/>
            <a:ext cx="1332843" cy="246221"/>
          </a:xfrm>
          <a:prstGeom prst="rect">
            <a:avLst/>
          </a:prstGeom>
          <a:noFill/>
        </p:spPr>
        <p:txBody>
          <a:bodyPr wrap="square" rtlCol="0">
            <a:spAutoFit/>
          </a:bodyPr>
          <a:lstStyle/>
          <a:p>
            <a:pPr algn="ctr"/>
            <a:r>
              <a:rPr lang="es-CL" sz="1000" dirty="0" smtClean="0"/>
              <a:t>Correcciones</a:t>
            </a:r>
            <a:endParaRPr lang="es-CL" sz="1000" dirty="0"/>
          </a:p>
        </p:txBody>
      </p:sp>
      <p:sp>
        <p:nvSpPr>
          <p:cNvPr id="29" name="CuadroTexto 28"/>
          <p:cNvSpPr txBox="1"/>
          <p:nvPr/>
        </p:nvSpPr>
        <p:spPr>
          <a:xfrm>
            <a:off x="7675909" y="4450776"/>
            <a:ext cx="583663" cy="369332"/>
          </a:xfrm>
          <a:prstGeom prst="rect">
            <a:avLst/>
          </a:prstGeom>
          <a:solidFill>
            <a:srgbClr val="FFFF00"/>
          </a:solidFill>
        </p:spPr>
        <p:txBody>
          <a:bodyPr wrap="none" rtlCol="0">
            <a:spAutoFit/>
          </a:bodyPr>
          <a:lstStyle/>
          <a:p>
            <a:r>
              <a:rPr lang="es-CL" dirty="0" smtClean="0"/>
              <a:t>20%</a:t>
            </a:r>
            <a:endParaRPr lang="es-CL" dirty="0"/>
          </a:p>
        </p:txBody>
      </p:sp>
      <p:sp>
        <p:nvSpPr>
          <p:cNvPr id="30" name="CuadroTexto 29"/>
          <p:cNvSpPr txBox="1"/>
          <p:nvPr/>
        </p:nvSpPr>
        <p:spPr>
          <a:xfrm>
            <a:off x="7678904" y="5075237"/>
            <a:ext cx="583663" cy="369332"/>
          </a:xfrm>
          <a:prstGeom prst="rect">
            <a:avLst/>
          </a:prstGeom>
          <a:solidFill>
            <a:srgbClr val="FFFF00"/>
          </a:solidFill>
        </p:spPr>
        <p:txBody>
          <a:bodyPr wrap="none" rtlCol="0">
            <a:spAutoFit/>
          </a:bodyPr>
          <a:lstStyle/>
          <a:p>
            <a:r>
              <a:rPr lang="es-CL" dirty="0"/>
              <a:t>5</a:t>
            </a:r>
            <a:r>
              <a:rPr lang="es-CL" dirty="0" smtClean="0"/>
              <a:t>0%</a:t>
            </a:r>
            <a:endParaRPr lang="es-CL" dirty="0"/>
          </a:p>
        </p:txBody>
      </p:sp>
      <p:sp>
        <p:nvSpPr>
          <p:cNvPr id="31" name="CuadroTexto 30"/>
          <p:cNvSpPr txBox="1"/>
          <p:nvPr/>
        </p:nvSpPr>
        <p:spPr>
          <a:xfrm>
            <a:off x="7689969" y="5698469"/>
            <a:ext cx="583663" cy="369332"/>
          </a:xfrm>
          <a:prstGeom prst="rect">
            <a:avLst/>
          </a:prstGeom>
          <a:solidFill>
            <a:srgbClr val="FFFF00"/>
          </a:solidFill>
        </p:spPr>
        <p:txBody>
          <a:bodyPr wrap="none" rtlCol="0">
            <a:spAutoFit/>
          </a:bodyPr>
          <a:lstStyle/>
          <a:p>
            <a:r>
              <a:rPr lang="es-CL" dirty="0" smtClean="0"/>
              <a:t>30%</a:t>
            </a:r>
            <a:endParaRPr lang="es-CL" dirty="0"/>
          </a:p>
        </p:txBody>
      </p:sp>
      <p:sp>
        <p:nvSpPr>
          <p:cNvPr id="32" name="Flecha derecha 31"/>
          <p:cNvSpPr/>
          <p:nvPr/>
        </p:nvSpPr>
        <p:spPr>
          <a:xfrm>
            <a:off x="5497770" y="4389152"/>
            <a:ext cx="2100996" cy="50864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33" name="Flecha derecha 32"/>
          <p:cNvSpPr/>
          <p:nvPr/>
        </p:nvSpPr>
        <p:spPr>
          <a:xfrm>
            <a:off x="5497769" y="4950225"/>
            <a:ext cx="2132005" cy="5708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34" name="Flecha derecha 33"/>
          <p:cNvSpPr/>
          <p:nvPr/>
        </p:nvSpPr>
        <p:spPr>
          <a:xfrm>
            <a:off x="3106385" y="5581301"/>
            <a:ext cx="4518215" cy="635002"/>
          </a:xfrm>
          <a:prstGeom prst="rightArrow">
            <a:avLst>
              <a:gd name="adj1" fmla="val 50000"/>
              <a:gd name="adj2" fmla="val 4338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35" name="Rectángulo 34"/>
          <p:cNvSpPr/>
          <p:nvPr/>
        </p:nvSpPr>
        <p:spPr>
          <a:xfrm>
            <a:off x="3106385" y="5705940"/>
            <a:ext cx="4236906" cy="41159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36" name="CuadroTexto 35"/>
          <p:cNvSpPr txBox="1"/>
          <p:nvPr/>
        </p:nvSpPr>
        <p:spPr>
          <a:xfrm>
            <a:off x="3269986" y="5763686"/>
            <a:ext cx="1135472" cy="307777"/>
          </a:xfrm>
          <a:prstGeom prst="rect">
            <a:avLst/>
          </a:prstGeom>
          <a:solidFill>
            <a:schemeClr val="tx2">
              <a:lumMod val="40000"/>
              <a:lumOff val="60000"/>
            </a:schemeClr>
          </a:solidFill>
          <a:ln>
            <a:solidFill>
              <a:schemeClr val="tx1"/>
            </a:solidFill>
          </a:ln>
        </p:spPr>
        <p:txBody>
          <a:bodyPr wrap="none" rtlCol="0">
            <a:spAutoFit/>
          </a:bodyPr>
          <a:lstStyle/>
          <a:p>
            <a:r>
              <a:rPr lang="es-CL" sz="1400" dirty="0" smtClean="0"/>
              <a:t>Presentación</a:t>
            </a:r>
            <a:endParaRPr lang="es-CL" sz="1400" dirty="0"/>
          </a:p>
        </p:txBody>
      </p:sp>
      <p:sp>
        <p:nvSpPr>
          <p:cNvPr id="37" name="CuadroTexto 36"/>
          <p:cNvSpPr txBox="1"/>
          <p:nvPr/>
        </p:nvSpPr>
        <p:spPr>
          <a:xfrm>
            <a:off x="4719316" y="5761232"/>
            <a:ext cx="779117" cy="307777"/>
          </a:xfrm>
          <a:prstGeom prst="rect">
            <a:avLst/>
          </a:prstGeom>
          <a:solidFill>
            <a:schemeClr val="tx2">
              <a:lumMod val="40000"/>
              <a:lumOff val="60000"/>
            </a:schemeClr>
          </a:solidFill>
          <a:ln>
            <a:solidFill>
              <a:schemeClr val="tx1"/>
            </a:solidFill>
          </a:ln>
        </p:spPr>
        <p:txBody>
          <a:bodyPr wrap="none" rtlCol="0">
            <a:spAutoFit/>
          </a:bodyPr>
          <a:lstStyle/>
          <a:p>
            <a:r>
              <a:rPr lang="es-CL" sz="1400" dirty="0" smtClean="0"/>
              <a:t>Defensa</a:t>
            </a:r>
            <a:endParaRPr lang="es-CL" sz="1400" dirty="0"/>
          </a:p>
        </p:txBody>
      </p:sp>
      <p:sp>
        <p:nvSpPr>
          <p:cNvPr id="38" name="CuadroTexto 37"/>
          <p:cNvSpPr txBox="1"/>
          <p:nvPr/>
        </p:nvSpPr>
        <p:spPr>
          <a:xfrm>
            <a:off x="4405805" y="5732520"/>
            <a:ext cx="300082" cy="369332"/>
          </a:xfrm>
          <a:prstGeom prst="rect">
            <a:avLst/>
          </a:prstGeom>
          <a:noFill/>
          <a:ln>
            <a:noFill/>
          </a:ln>
        </p:spPr>
        <p:txBody>
          <a:bodyPr wrap="none" rtlCol="0">
            <a:spAutoFit/>
          </a:bodyPr>
          <a:lstStyle/>
          <a:p>
            <a:r>
              <a:rPr lang="es-CL" dirty="0" smtClean="0"/>
              <a:t>+</a:t>
            </a:r>
            <a:endParaRPr lang="es-CL" dirty="0"/>
          </a:p>
        </p:txBody>
      </p:sp>
      <p:sp>
        <p:nvSpPr>
          <p:cNvPr id="39" name="CuadroTexto 38"/>
          <p:cNvSpPr txBox="1"/>
          <p:nvPr/>
        </p:nvSpPr>
        <p:spPr>
          <a:xfrm>
            <a:off x="5698921" y="5706192"/>
            <a:ext cx="1569660" cy="400110"/>
          </a:xfrm>
          <a:prstGeom prst="rect">
            <a:avLst/>
          </a:prstGeom>
          <a:noFill/>
        </p:spPr>
        <p:txBody>
          <a:bodyPr wrap="none" rtlCol="0">
            <a:spAutoFit/>
          </a:bodyPr>
          <a:lstStyle/>
          <a:p>
            <a:pPr algn="ctr"/>
            <a:r>
              <a:rPr lang="es-CL" sz="1000" dirty="0" smtClean="0"/>
              <a:t>Tutor + miembro comisión </a:t>
            </a:r>
          </a:p>
          <a:p>
            <a:pPr algn="ctr"/>
            <a:r>
              <a:rPr lang="es-CL" sz="1000" b="1" dirty="0" smtClean="0"/>
              <a:t>EN FORMATO PÚBLICO</a:t>
            </a:r>
          </a:p>
        </p:txBody>
      </p:sp>
      <p:sp>
        <p:nvSpPr>
          <p:cNvPr id="40" name="Rectángulo 39"/>
          <p:cNvSpPr/>
          <p:nvPr/>
        </p:nvSpPr>
        <p:spPr>
          <a:xfrm>
            <a:off x="5506147" y="5081955"/>
            <a:ext cx="1837144" cy="2758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41" name="Rectángulo 40"/>
          <p:cNvSpPr/>
          <p:nvPr/>
        </p:nvSpPr>
        <p:spPr>
          <a:xfrm>
            <a:off x="5506147" y="4518014"/>
            <a:ext cx="1837144" cy="2758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42" name="Rectángulo 41"/>
          <p:cNvSpPr/>
          <p:nvPr/>
        </p:nvSpPr>
        <p:spPr>
          <a:xfrm>
            <a:off x="5830722" y="3131974"/>
            <a:ext cx="1505098" cy="2758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43" name="Rectángulo 42"/>
          <p:cNvSpPr/>
          <p:nvPr/>
        </p:nvSpPr>
        <p:spPr>
          <a:xfrm>
            <a:off x="5473491" y="2559495"/>
            <a:ext cx="1859003" cy="2758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44" name="Rectángulo 43"/>
          <p:cNvSpPr/>
          <p:nvPr/>
        </p:nvSpPr>
        <p:spPr>
          <a:xfrm>
            <a:off x="5479094" y="1973667"/>
            <a:ext cx="1859003" cy="2758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45" name="CuadroTexto 44"/>
          <p:cNvSpPr txBox="1"/>
          <p:nvPr/>
        </p:nvSpPr>
        <p:spPr>
          <a:xfrm>
            <a:off x="5238164" y="1973667"/>
            <a:ext cx="2381134" cy="246221"/>
          </a:xfrm>
          <a:prstGeom prst="rect">
            <a:avLst/>
          </a:prstGeom>
          <a:noFill/>
        </p:spPr>
        <p:txBody>
          <a:bodyPr wrap="square" rtlCol="0">
            <a:spAutoFit/>
          </a:bodyPr>
          <a:lstStyle/>
          <a:p>
            <a:pPr algn="ctr"/>
            <a:r>
              <a:rPr lang="es-CL" sz="1000" dirty="0" smtClean="0"/>
              <a:t> máximo 1 mes inicio semestre</a:t>
            </a:r>
            <a:endParaRPr lang="es-CL" sz="1000" dirty="0"/>
          </a:p>
        </p:txBody>
      </p:sp>
      <p:sp>
        <p:nvSpPr>
          <p:cNvPr id="46" name="CuadroTexto 45"/>
          <p:cNvSpPr txBox="1"/>
          <p:nvPr/>
        </p:nvSpPr>
        <p:spPr>
          <a:xfrm>
            <a:off x="7669566" y="2487914"/>
            <a:ext cx="583663" cy="369332"/>
          </a:xfrm>
          <a:prstGeom prst="rect">
            <a:avLst/>
          </a:prstGeom>
          <a:solidFill>
            <a:srgbClr val="FFFF00"/>
          </a:solidFill>
        </p:spPr>
        <p:txBody>
          <a:bodyPr wrap="none" rtlCol="0">
            <a:spAutoFit/>
          </a:bodyPr>
          <a:lstStyle/>
          <a:p>
            <a:r>
              <a:rPr lang="es-CL" dirty="0"/>
              <a:t>5</a:t>
            </a:r>
            <a:r>
              <a:rPr lang="es-CL" dirty="0" smtClean="0"/>
              <a:t>0%</a:t>
            </a:r>
            <a:endParaRPr lang="es-CL" dirty="0"/>
          </a:p>
        </p:txBody>
      </p:sp>
      <p:sp>
        <p:nvSpPr>
          <p:cNvPr id="47" name="CuadroTexto 46"/>
          <p:cNvSpPr txBox="1"/>
          <p:nvPr/>
        </p:nvSpPr>
        <p:spPr>
          <a:xfrm>
            <a:off x="6279730" y="2572775"/>
            <a:ext cx="505267" cy="261610"/>
          </a:xfrm>
          <a:prstGeom prst="rect">
            <a:avLst/>
          </a:prstGeom>
          <a:noFill/>
        </p:spPr>
        <p:txBody>
          <a:bodyPr wrap="none" rtlCol="0">
            <a:spAutoFit/>
          </a:bodyPr>
          <a:lstStyle/>
          <a:p>
            <a:r>
              <a:rPr lang="es-CL" sz="1100" dirty="0" smtClean="0"/>
              <a:t>Tutor </a:t>
            </a:r>
            <a:endParaRPr lang="es-CL" sz="1100" dirty="0"/>
          </a:p>
        </p:txBody>
      </p:sp>
      <p:sp>
        <p:nvSpPr>
          <p:cNvPr id="48" name="CuadroTexto 47"/>
          <p:cNvSpPr txBox="1"/>
          <p:nvPr/>
        </p:nvSpPr>
        <p:spPr>
          <a:xfrm>
            <a:off x="5810669" y="3131974"/>
            <a:ext cx="1569660" cy="246221"/>
          </a:xfrm>
          <a:prstGeom prst="rect">
            <a:avLst/>
          </a:prstGeom>
          <a:noFill/>
        </p:spPr>
        <p:txBody>
          <a:bodyPr wrap="none" rtlCol="0">
            <a:spAutoFit/>
          </a:bodyPr>
          <a:lstStyle/>
          <a:p>
            <a:r>
              <a:rPr lang="es-CL" sz="1000" dirty="0" smtClean="0"/>
              <a:t>Tutor + miembro comisión</a:t>
            </a:r>
            <a:endParaRPr lang="es-CL" sz="1000" dirty="0"/>
          </a:p>
        </p:txBody>
      </p:sp>
      <p:sp>
        <p:nvSpPr>
          <p:cNvPr id="49" name="CuadroTexto 48"/>
          <p:cNvSpPr txBox="1"/>
          <p:nvPr/>
        </p:nvSpPr>
        <p:spPr>
          <a:xfrm>
            <a:off x="5241906" y="4518014"/>
            <a:ext cx="2381134" cy="246221"/>
          </a:xfrm>
          <a:prstGeom prst="rect">
            <a:avLst/>
          </a:prstGeom>
          <a:noFill/>
        </p:spPr>
        <p:txBody>
          <a:bodyPr wrap="square" rtlCol="0">
            <a:spAutoFit/>
          </a:bodyPr>
          <a:lstStyle/>
          <a:p>
            <a:pPr algn="ctr"/>
            <a:r>
              <a:rPr lang="es-CL" sz="1000" dirty="0" smtClean="0"/>
              <a:t> máximo 1 mes inicio semestre</a:t>
            </a:r>
            <a:endParaRPr lang="es-CL" sz="1000" dirty="0"/>
          </a:p>
        </p:txBody>
      </p:sp>
      <p:sp>
        <p:nvSpPr>
          <p:cNvPr id="50" name="CuadroTexto 49"/>
          <p:cNvSpPr txBox="1"/>
          <p:nvPr/>
        </p:nvSpPr>
        <p:spPr>
          <a:xfrm>
            <a:off x="6289068" y="5104064"/>
            <a:ext cx="505267" cy="261610"/>
          </a:xfrm>
          <a:prstGeom prst="rect">
            <a:avLst/>
          </a:prstGeom>
          <a:noFill/>
        </p:spPr>
        <p:txBody>
          <a:bodyPr wrap="none" rtlCol="0">
            <a:spAutoFit/>
          </a:bodyPr>
          <a:lstStyle/>
          <a:p>
            <a:r>
              <a:rPr lang="es-CL" sz="1100" dirty="0" smtClean="0"/>
              <a:t>Tutor </a:t>
            </a:r>
            <a:endParaRPr lang="es-CL" sz="1100" dirty="0"/>
          </a:p>
        </p:txBody>
      </p:sp>
      <p:sp>
        <p:nvSpPr>
          <p:cNvPr id="2" name="CuadroTexto 1"/>
          <p:cNvSpPr txBox="1"/>
          <p:nvPr/>
        </p:nvSpPr>
        <p:spPr>
          <a:xfrm>
            <a:off x="1638761" y="6463515"/>
            <a:ext cx="7317591" cy="369332"/>
          </a:xfrm>
          <a:prstGeom prst="rect">
            <a:avLst/>
          </a:prstGeom>
          <a:noFill/>
        </p:spPr>
        <p:txBody>
          <a:bodyPr wrap="none" rtlCol="0">
            <a:spAutoFit/>
          </a:bodyPr>
          <a:lstStyle/>
          <a:p>
            <a:r>
              <a:rPr lang="es-CL" dirty="0" smtClean="0"/>
              <a:t>2018 2º sem se implementará examen privado en Memoria II (80% defensa)</a:t>
            </a:r>
            <a:endParaRPr lang="es-CL" dirty="0"/>
          </a:p>
        </p:txBody>
      </p:sp>
      <p:sp>
        <p:nvSpPr>
          <p:cNvPr id="3" name="Abrir llave 2"/>
          <p:cNvSpPr/>
          <p:nvPr/>
        </p:nvSpPr>
        <p:spPr>
          <a:xfrm rot="5400000">
            <a:off x="4841784" y="3404794"/>
            <a:ext cx="338972" cy="5931415"/>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L"/>
          </a:p>
        </p:txBody>
      </p:sp>
    </p:spTree>
    <p:extLst>
      <p:ext uri="{BB962C8B-B14F-4D97-AF65-F5344CB8AC3E}">
        <p14:creationId xmlns:p14="http://schemas.microsoft.com/office/powerpoint/2010/main" val="18828381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2"/>
          <p:cNvPicPr>
            <a:picLocks noChangeAspect="1"/>
          </p:cNvPicPr>
          <p:nvPr/>
        </p:nvPicPr>
        <p:blipFill>
          <a:blip r:embed="rId2">
            <a:extLst>
              <a:ext uri="{28A0092B-C50C-407E-A947-70E740481C1C}">
                <a14:useLocalDpi xmlns:a14="http://schemas.microsoft.com/office/drawing/2010/main" val="0"/>
              </a:ext>
            </a:extLst>
          </a:blip>
          <a:srcRect l="34480"/>
          <a:stretch>
            <a:fillRect/>
          </a:stretch>
        </p:blipFill>
        <p:spPr bwMode="auto">
          <a:xfrm>
            <a:off x="216640" y="60433"/>
            <a:ext cx="1660249" cy="836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p:cNvSpPr txBox="1"/>
          <p:nvPr/>
        </p:nvSpPr>
        <p:spPr>
          <a:xfrm>
            <a:off x="5257159" y="286079"/>
            <a:ext cx="3632388" cy="461665"/>
          </a:xfrm>
          <a:prstGeom prst="rect">
            <a:avLst/>
          </a:prstGeom>
          <a:noFill/>
        </p:spPr>
        <p:txBody>
          <a:bodyPr wrap="square" rtlCol="0">
            <a:spAutoFit/>
          </a:bodyPr>
          <a:lstStyle/>
          <a:p>
            <a:pPr algn="r"/>
            <a:r>
              <a:rPr lang="es-CL" sz="1200" dirty="0" smtClean="0">
                <a:solidFill>
                  <a:srgbClr val="3366FF"/>
                </a:solidFill>
              </a:rPr>
              <a:t>Carrera de Bioquímica Instituto de Química</a:t>
            </a:r>
          </a:p>
          <a:p>
            <a:pPr algn="r"/>
            <a:r>
              <a:rPr lang="es-CL" sz="1200" dirty="0" smtClean="0">
                <a:solidFill>
                  <a:srgbClr val="3366FF"/>
                </a:solidFill>
              </a:rPr>
              <a:t>Facultad de Ciencias</a:t>
            </a:r>
            <a:endParaRPr lang="es-CL" sz="1200" dirty="0">
              <a:solidFill>
                <a:srgbClr val="3366FF"/>
              </a:solidFill>
            </a:endParaRPr>
          </a:p>
        </p:txBody>
      </p:sp>
      <p:sp>
        <p:nvSpPr>
          <p:cNvPr id="6" name="Rectángulo 5"/>
          <p:cNvSpPr/>
          <p:nvPr/>
        </p:nvSpPr>
        <p:spPr>
          <a:xfrm>
            <a:off x="0" y="999225"/>
            <a:ext cx="9144000" cy="653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 name="CuadroTexto 1"/>
          <p:cNvSpPr txBox="1"/>
          <p:nvPr/>
        </p:nvSpPr>
        <p:spPr>
          <a:xfrm>
            <a:off x="3243749" y="3299528"/>
            <a:ext cx="2220117" cy="369332"/>
          </a:xfrm>
          <a:prstGeom prst="rect">
            <a:avLst/>
          </a:prstGeom>
          <a:noFill/>
        </p:spPr>
        <p:txBody>
          <a:bodyPr wrap="none" rtlCol="0">
            <a:spAutoFit/>
          </a:bodyPr>
          <a:lstStyle/>
          <a:p>
            <a:r>
              <a:rPr lang="es-CL" dirty="0" smtClean="0"/>
              <a:t>FORMATOS ESCRITOS</a:t>
            </a:r>
            <a:endParaRPr lang="es-CL" dirty="0"/>
          </a:p>
        </p:txBody>
      </p:sp>
    </p:spTree>
    <p:extLst>
      <p:ext uri="{BB962C8B-B14F-4D97-AF65-F5344CB8AC3E}">
        <p14:creationId xmlns:p14="http://schemas.microsoft.com/office/powerpoint/2010/main" val="13320511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2"/>
          <p:cNvPicPr>
            <a:picLocks noChangeAspect="1"/>
          </p:cNvPicPr>
          <p:nvPr/>
        </p:nvPicPr>
        <p:blipFill>
          <a:blip r:embed="rId2">
            <a:extLst>
              <a:ext uri="{28A0092B-C50C-407E-A947-70E740481C1C}">
                <a14:useLocalDpi xmlns:a14="http://schemas.microsoft.com/office/drawing/2010/main" val="0"/>
              </a:ext>
            </a:extLst>
          </a:blip>
          <a:srcRect l="34480"/>
          <a:stretch>
            <a:fillRect/>
          </a:stretch>
        </p:blipFill>
        <p:spPr bwMode="auto">
          <a:xfrm>
            <a:off x="216640" y="60433"/>
            <a:ext cx="1660249" cy="836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p:cNvSpPr txBox="1"/>
          <p:nvPr/>
        </p:nvSpPr>
        <p:spPr>
          <a:xfrm>
            <a:off x="5257159" y="286079"/>
            <a:ext cx="3632388" cy="461665"/>
          </a:xfrm>
          <a:prstGeom prst="rect">
            <a:avLst/>
          </a:prstGeom>
          <a:noFill/>
        </p:spPr>
        <p:txBody>
          <a:bodyPr wrap="square" rtlCol="0">
            <a:spAutoFit/>
          </a:bodyPr>
          <a:lstStyle/>
          <a:p>
            <a:pPr algn="r"/>
            <a:r>
              <a:rPr lang="es-CL" sz="1200" dirty="0" smtClean="0">
                <a:solidFill>
                  <a:srgbClr val="3366FF"/>
                </a:solidFill>
              </a:rPr>
              <a:t>Carrera de Bioquímica Instituto de Química</a:t>
            </a:r>
          </a:p>
          <a:p>
            <a:pPr algn="r"/>
            <a:r>
              <a:rPr lang="es-CL" sz="1200" dirty="0" smtClean="0">
                <a:solidFill>
                  <a:srgbClr val="3366FF"/>
                </a:solidFill>
              </a:rPr>
              <a:t>Facultad de Ciencias</a:t>
            </a:r>
            <a:endParaRPr lang="es-CL" sz="1200" dirty="0">
              <a:solidFill>
                <a:srgbClr val="3366FF"/>
              </a:solidFill>
            </a:endParaRPr>
          </a:p>
        </p:txBody>
      </p:sp>
      <p:sp>
        <p:nvSpPr>
          <p:cNvPr id="6" name="Rectángulo 5"/>
          <p:cNvSpPr/>
          <p:nvPr/>
        </p:nvSpPr>
        <p:spPr>
          <a:xfrm>
            <a:off x="0" y="999225"/>
            <a:ext cx="9144000" cy="653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pic>
        <p:nvPicPr>
          <p:cNvPr id="2" name="Imagen 1" descr="1.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152" y="1662798"/>
            <a:ext cx="4085374" cy="4177886"/>
          </a:xfrm>
          <a:prstGeom prst="rect">
            <a:avLst/>
          </a:prstGeom>
          <a:ln>
            <a:solidFill>
              <a:srgbClr val="4F81BD"/>
            </a:solidFill>
          </a:ln>
        </p:spPr>
      </p:pic>
      <p:pic>
        <p:nvPicPr>
          <p:cNvPr id="3" name="Imagen 2" descr="2.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2211" y="1662798"/>
            <a:ext cx="4211147" cy="4177886"/>
          </a:xfrm>
          <a:prstGeom prst="rect">
            <a:avLst/>
          </a:prstGeom>
          <a:ln>
            <a:solidFill>
              <a:srgbClr val="4F81BD"/>
            </a:solidFill>
          </a:ln>
        </p:spPr>
      </p:pic>
      <p:sp>
        <p:nvSpPr>
          <p:cNvPr id="7" name="CuadroTexto 6"/>
          <p:cNvSpPr txBox="1"/>
          <p:nvPr/>
        </p:nvSpPr>
        <p:spPr>
          <a:xfrm>
            <a:off x="3128402" y="1134707"/>
            <a:ext cx="2967617" cy="369332"/>
          </a:xfrm>
          <a:prstGeom prst="rect">
            <a:avLst/>
          </a:prstGeom>
          <a:noFill/>
        </p:spPr>
        <p:txBody>
          <a:bodyPr wrap="none" rtlCol="0">
            <a:spAutoFit/>
          </a:bodyPr>
          <a:lstStyle/>
          <a:p>
            <a:r>
              <a:rPr lang="es-CL" dirty="0" smtClean="0"/>
              <a:t>PROYECTO DE MEMORIA I y II</a:t>
            </a:r>
            <a:endParaRPr lang="es-CL" dirty="0"/>
          </a:p>
        </p:txBody>
      </p:sp>
    </p:spTree>
    <p:extLst>
      <p:ext uri="{BB962C8B-B14F-4D97-AF65-F5344CB8AC3E}">
        <p14:creationId xmlns:p14="http://schemas.microsoft.com/office/powerpoint/2010/main" val="283313648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2"/>
          <p:cNvPicPr>
            <a:picLocks noChangeAspect="1"/>
          </p:cNvPicPr>
          <p:nvPr/>
        </p:nvPicPr>
        <p:blipFill>
          <a:blip r:embed="rId2">
            <a:extLst>
              <a:ext uri="{28A0092B-C50C-407E-A947-70E740481C1C}">
                <a14:useLocalDpi xmlns:a14="http://schemas.microsoft.com/office/drawing/2010/main" val="0"/>
              </a:ext>
            </a:extLst>
          </a:blip>
          <a:srcRect l="34480"/>
          <a:stretch>
            <a:fillRect/>
          </a:stretch>
        </p:blipFill>
        <p:spPr bwMode="auto">
          <a:xfrm>
            <a:off x="216640" y="60433"/>
            <a:ext cx="1660249" cy="836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p:cNvSpPr txBox="1"/>
          <p:nvPr/>
        </p:nvSpPr>
        <p:spPr>
          <a:xfrm>
            <a:off x="5257159" y="286079"/>
            <a:ext cx="3632388" cy="461665"/>
          </a:xfrm>
          <a:prstGeom prst="rect">
            <a:avLst/>
          </a:prstGeom>
          <a:noFill/>
        </p:spPr>
        <p:txBody>
          <a:bodyPr wrap="square" rtlCol="0">
            <a:spAutoFit/>
          </a:bodyPr>
          <a:lstStyle/>
          <a:p>
            <a:pPr algn="r"/>
            <a:r>
              <a:rPr lang="es-CL" sz="1200" dirty="0" smtClean="0">
                <a:solidFill>
                  <a:srgbClr val="3366FF"/>
                </a:solidFill>
              </a:rPr>
              <a:t>Carrera de Bioquímica Instituto de Química</a:t>
            </a:r>
          </a:p>
          <a:p>
            <a:pPr algn="r"/>
            <a:r>
              <a:rPr lang="es-CL" sz="1200" dirty="0" smtClean="0">
                <a:solidFill>
                  <a:srgbClr val="3366FF"/>
                </a:solidFill>
              </a:rPr>
              <a:t>Facultad de Ciencias</a:t>
            </a:r>
            <a:endParaRPr lang="es-CL" sz="1200" dirty="0">
              <a:solidFill>
                <a:srgbClr val="3366FF"/>
              </a:solidFill>
            </a:endParaRPr>
          </a:p>
        </p:txBody>
      </p:sp>
      <p:sp>
        <p:nvSpPr>
          <p:cNvPr id="6" name="Rectángulo 5"/>
          <p:cNvSpPr/>
          <p:nvPr/>
        </p:nvSpPr>
        <p:spPr>
          <a:xfrm>
            <a:off x="0" y="999225"/>
            <a:ext cx="9144000" cy="653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7" name="CuadroTexto 6"/>
          <p:cNvSpPr txBox="1"/>
          <p:nvPr/>
        </p:nvSpPr>
        <p:spPr>
          <a:xfrm>
            <a:off x="3133295" y="1134707"/>
            <a:ext cx="3199351" cy="369332"/>
          </a:xfrm>
          <a:prstGeom prst="rect">
            <a:avLst/>
          </a:prstGeom>
          <a:noFill/>
        </p:spPr>
        <p:txBody>
          <a:bodyPr wrap="none" rtlCol="0">
            <a:spAutoFit/>
          </a:bodyPr>
          <a:lstStyle/>
          <a:p>
            <a:r>
              <a:rPr lang="es-CL" dirty="0" smtClean="0"/>
              <a:t>INFORME FINAL MEMORIA I y II</a:t>
            </a:r>
            <a:endParaRPr lang="es-CL" dirty="0"/>
          </a:p>
        </p:txBody>
      </p:sp>
      <p:pic>
        <p:nvPicPr>
          <p:cNvPr id="2" name="Imagen 1" descr="3.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813" y="1687865"/>
            <a:ext cx="3924279" cy="4695944"/>
          </a:xfrm>
          <a:prstGeom prst="rect">
            <a:avLst/>
          </a:prstGeom>
          <a:ln>
            <a:solidFill>
              <a:srgbClr val="4F81BD"/>
            </a:solidFill>
          </a:ln>
        </p:spPr>
      </p:pic>
      <p:pic>
        <p:nvPicPr>
          <p:cNvPr id="3" name="Imagen 2" descr="4.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4775" y="1687865"/>
            <a:ext cx="4245031" cy="4695944"/>
          </a:xfrm>
          <a:prstGeom prst="rect">
            <a:avLst/>
          </a:prstGeom>
          <a:ln>
            <a:solidFill>
              <a:srgbClr val="4F81BD"/>
            </a:solidFill>
          </a:ln>
        </p:spPr>
      </p:pic>
    </p:spTree>
    <p:extLst>
      <p:ext uri="{BB962C8B-B14F-4D97-AF65-F5344CB8AC3E}">
        <p14:creationId xmlns:p14="http://schemas.microsoft.com/office/powerpoint/2010/main" val="274670179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2"/>
          <p:cNvPicPr>
            <a:picLocks noChangeAspect="1"/>
          </p:cNvPicPr>
          <p:nvPr/>
        </p:nvPicPr>
        <p:blipFill>
          <a:blip r:embed="rId2">
            <a:extLst>
              <a:ext uri="{28A0092B-C50C-407E-A947-70E740481C1C}">
                <a14:useLocalDpi xmlns:a14="http://schemas.microsoft.com/office/drawing/2010/main" val="0"/>
              </a:ext>
            </a:extLst>
          </a:blip>
          <a:srcRect l="34480"/>
          <a:stretch>
            <a:fillRect/>
          </a:stretch>
        </p:blipFill>
        <p:spPr bwMode="auto">
          <a:xfrm>
            <a:off x="216640" y="60433"/>
            <a:ext cx="1660249" cy="836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p:cNvSpPr txBox="1"/>
          <p:nvPr/>
        </p:nvSpPr>
        <p:spPr>
          <a:xfrm>
            <a:off x="5257159" y="286079"/>
            <a:ext cx="3632388" cy="461665"/>
          </a:xfrm>
          <a:prstGeom prst="rect">
            <a:avLst/>
          </a:prstGeom>
          <a:noFill/>
        </p:spPr>
        <p:txBody>
          <a:bodyPr wrap="square" rtlCol="0">
            <a:spAutoFit/>
          </a:bodyPr>
          <a:lstStyle/>
          <a:p>
            <a:pPr algn="r"/>
            <a:r>
              <a:rPr lang="es-CL" sz="1200" dirty="0" smtClean="0">
                <a:solidFill>
                  <a:srgbClr val="3366FF"/>
                </a:solidFill>
              </a:rPr>
              <a:t>Carrera de Bioquímica Instituto de Química</a:t>
            </a:r>
          </a:p>
          <a:p>
            <a:pPr algn="r"/>
            <a:r>
              <a:rPr lang="es-CL" sz="1200" dirty="0" smtClean="0">
                <a:solidFill>
                  <a:srgbClr val="3366FF"/>
                </a:solidFill>
              </a:rPr>
              <a:t>Facultad de Ciencias</a:t>
            </a:r>
            <a:endParaRPr lang="es-CL" sz="1200" dirty="0">
              <a:solidFill>
                <a:srgbClr val="3366FF"/>
              </a:solidFill>
            </a:endParaRPr>
          </a:p>
        </p:txBody>
      </p:sp>
      <p:sp>
        <p:nvSpPr>
          <p:cNvPr id="6" name="Rectángulo 5"/>
          <p:cNvSpPr/>
          <p:nvPr/>
        </p:nvSpPr>
        <p:spPr>
          <a:xfrm>
            <a:off x="0" y="999225"/>
            <a:ext cx="9144000" cy="653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7" name="CuadroTexto 6"/>
          <p:cNvSpPr txBox="1"/>
          <p:nvPr/>
        </p:nvSpPr>
        <p:spPr>
          <a:xfrm>
            <a:off x="216641" y="2227050"/>
            <a:ext cx="8374994" cy="2585323"/>
          </a:xfrm>
          <a:prstGeom prst="rect">
            <a:avLst/>
          </a:prstGeom>
          <a:noFill/>
        </p:spPr>
        <p:txBody>
          <a:bodyPr wrap="square" rtlCol="0">
            <a:spAutoFit/>
          </a:bodyPr>
          <a:lstStyle/>
          <a:p>
            <a:pPr algn="ctr"/>
            <a:r>
              <a:rPr lang="es-CL" dirty="0" smtClean="0"/>
              <a:t>PAUTAS DE EVALUACION MEMORIAS</a:t>
            </a:r>
          </a:p>
          <a:p>
            <a:pPr algn="ctr"/>
            <a:r>
              <a:rPr lang="es-CL" dirty="0" smtClean="0"/>
              <a:t>ESTAN DISPONIBLES EN LA PAGINA DEL INSTITUTO DE QUIMICA</a:t>
            </a:r>
          </a:p>
          <a:p>
            <a:pPr algn="ctr"/>
            <a:endParaRPr lang="es-CL" dirty="0"/>
          </a:p>
          <a:p>
            <a:pPr algn="ctr"/>
            <a:endParaRPr lang="es-CL" dirty="0"/>
          </a:p>
          <a:p>
            <a:pPr algn="ctr"/>
            <a:r>
              <a:rPr lang="es-CL" dirty="0" smtClean="0"/>
              <a:t>RECORDAR QUE AL MOMENTO DE INSCRIBIR MEMORIA DE TITULACION I CORREN 30 DIAS PARA ENTREGAR UN INFORME PROYECTO DEL TEMA A TRATAR DURANTE EL SEMESTRE</a:t>
            </a:r>
          </a:p>
          <a:p>
            <a:pPr algn="ctr"/>
            <a:endParaRPr lang="es-CL" dirty="0"/>
          </a:p>
          <a:p>
            <a:pPr algn="ctr"/>
            <a:r>
              <a:rPr lang="es-CL" dirty="0" smtClean="0"/>
              <a:t>LA MEMORIA I ES ESCENCIALMENTE REVISION BIBLIOGRAFICA Y LABORATORIO</a:t>
            </a:r>
            <a:endParaRPr lang="es-CL" dirty="0"/>
          </a:p>
        </p:txBody>
      </p:sp>
    </p:spTree>
    <p:extLst>
      <p:ext uri="{BB962C8B-B14F-4D97-AF65-F5344CB8AC3E}">
        <p14:creationId xmlns:p14="http://schemas.microsoft.com/office/powerpoint/2010/main" val="192405700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mag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692" y="2220155"/>
            <a:ext cx="3141700" cy="1885020"/>
          </a:xfrm>
          <a:prstGeom prst="rect">
            <a:avLst/>
          </a:prstGeom>
        </p:spPr>
      </p:pic>
      <p:sp>
        <p:nvSpPr>
          <p:cNvPr id="3" name="CuadroTexto 2"/>
          <p:cNvSpPr txBox="1"/>
          <p:nvPr/>
        </p:nvSpPr>
        <p:spPr>
          <a:xfrm>
            <a:off x="119580" y="748910"/>
            <a:ext cx="8880909" cy="523220"/>
          </a:xfrm>
          <a:prstGeom prst="rect">
            <a:avLst/>
          </a:prstGeom>
          <a:noFill/>
        </p:spPr>
        <p:txBody>
          <a:bodyPr wrap="square" rtlCol="0">
            <a:spAutoFit/>
          </a:bodyPr>
          <a:lstStyle/>
          <a:p>
            <a:pPr algn="ctr"/>
            <a:r>
              <a:rPr lang="es-CL" sz="2800" b="1" dirty="0" smtClean="0"/>
              <a:t>El futuro laboral: Post-grados, post-títulos…</a:t>
            </a:r>
            <a:endParaRPr lang="es-CL" sz="2800" b="1" dirty="0"/>
          </a:p>
        </p:txBody>
      </p:sp>
    </p:spTree>
    <p:extLst>
      <p:ext uri="{BB962C8B-B14F-4D97-AF65-F5344CB8AC3E}">
        <p14:creationId xmlns:p14="http://schemas.microsoft.com/office/powerpoint/2010/main" val="41192174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Imagen 95"/>
          <p:cNvPicPr>
            <a:picLocks noChangeAspect="1"/>
          </p:cNvPicPr>
          <p:nvPr/>
        </p:nvPicPr>
        <p:blipFill>
          <a:blip r:embed="rId2"/>
          <a:stretch>
            <a:fillRect/>
          </a:stretch>
        </p:blipFill>
        <p:spPr>
          <a:xfrm>
            <a:off x="2236005" y="925101"/>
            <a:ext cx="4510687" cy="5708015"/>
          </a:xfrm>
          <a:prstGeom prst="rect">
            <a:avLst/>
          </a:prstGeom>
        </p:spPr>
      </p:pic>
      <p:sp>
        <p:nvSpPr>
          <p:cNvPr id="97" name="CuadroTexto 96"/>
          <p:cNvSpPr txBox="1"/>
          <p:nvPr/>
        </p:nvSpPr>
        <p:spPr>
          <a:xfrm>
            <a:off x="5224946" y="1597306"/>
            <a:ext cx="2794605" cy="369332"/>
          </a:xfrm>
          <a:prstGeom prst="rect">
            <a:avLst/>
          </a:prstGeom>
          <a:noFill/>
        </p:spPr>
        <p:txBody>
          <a:bodyPr wrap="none" rtlCol="0">
            <a:spAutoFit/>
          </a:bodyPr>
          <a:lstStyle/>
          <a:p>
            <a:r>
              <a:rPr lang="es-CL" dirty="0" smtClean="0">
                <a:solidFill>
                  <a:srgbClr val="008000"/>
                </a:solidFill>
              </a:rPr>
              <a:t> Ciencias: 4-5 años (becado)</a:t>
            </a:r>
            <a:endParaRPr lang="es-CL" dirty="0">
              <a:solidFill>
                <a:srgbClr val="008000"/>
              </a:solidFill>
            </a:endParaRPr>
          </a:p>
        </p:txBody>
      </p:sp>
      <p:sp>
        <p:nvSpPr>
          <p:cNvPr id="98" name="CuadroTexto 97"/>
          <p:cNvSpPr txBox="1"/>
          <p:nvPr/>
        </p:nvSpPr>
        <p:spPr>
          <a:xfrm>
            <a:off x="4712598" y="925101"/>
            <a:ext cx="3568029" cy="369332"/>
          </a:xfrm>
          <a:prstGeom prst="rect">
            <a:avLst/>
          </a:prstGeom>
          <a:noFill/>
        </p:spPr>
        <p:txBody>
          <a:bodyPr wrap="none" rtlCol="0">
            <a:spAutoFit/>
          </a:bodyPr>
          <a:lstStyle/>
          <a:p>
            <a:r>
              <a:rPr lang="es-CL" dirty="0" smtClean="0">
                <a:solidFill>
                  <a:srgbClr val="0000FF"/>
                </a:solidFill>
              </a:rPr>
              <a:t> Ciencias: 2 años (pagas y/o </a:t>
            </a:r>
            <a:r>
              <a:rPr lang="es-CL" dirty="0" smtClean="0">
                <a:solidFill>
                  <a:srgbClr val="008000"/>
                </a:solidFill>
              </a:rPr>
              <a:t>becado</a:t>
            </a:r>
            <a:r>
              <a:rPr lang="es-CL" dirty="0" smtClean="0">
                <a:solidFill>
                  <a:srgbClr val="0000FF"/>
                </a:solidFill>
              </a:rPr>
              <a:t>)</a:t>
            </a:r>
            <a:endParaRPr lang="es-CL" dirty="0">
              <a:solidFill>
                <a:srgbClr val="0000FF"/>
              </a:solidFill>
            </a:endParaRPr>
          </a:p>
        </p:txBody>
      </p:sp>
      <p:sp>
        <p:nvSpPr>
          <p:cNvPr id="99" name="CuadroTexto 98"/>
          <p:cNvSpPr txBox="1"/>
          <p:nvPr/>
        </p:nvSpPr>
        <p:spPr>
          <a:xfrm>
            <a:off x="5972643" y="4319286"/>
            <a:ext cx="1965051" cy="369332"/>
          </a:xfrm>
          <a:prstGeom prst="rect">
            <a:avLst/>
          </a:prstGeom>
          <a:noFill/>
        </p:spPr>
        <p:txBody>
          <a:bodyPr wrap="none" rtlCol="0">
            <a:spAutoFit/>
          </a:bodyPr>
          <a:lstStyle/>
          <a:p>
            <a:r>
              <a:rPr lang="es-CL" dirty="0" smtClean="0">
                <a:solidFill>
                  <a:srgbClr val="0000FF"/>
                </a:solidFill>
              </a:rPr>
              <a:t> (pagas ..y mucho!)</a:t>
            </a:r>
            <a:endParaRPr lang="es-CL" dirty="0">
              <a:solidFill>
                <a:srgbClr val="0000FF"/>
              </a:solidFill>
            </a:endParaRPr>
          </a:p>
        </p:txBody>
      </p:sp>
      <p:sp>
        <p:nvSpPr>
          <p:cNvPr id="100" name="CuadroTexto 99"/>
          <p:cNvSpPr txBox="1"/>
          <p:nvPr/>
        </p:nvSpPr>
        <p:spPr>
          <a:xfrm>
            <a:off x="6815360" y="5463802"/>
            <a:ext cx="918190" cy="369332"/>
          </a:xfrm>
          <a:prstGeom prst="rect">
            <a:avLst/>
          </a:prstGeom>
          <a:noFill/>
        </p:spPr>
        <p:txBody>
          <a:bodyPr wrap="none" rtlCol="0">
            <a:spAutoFit/>
          </a:bodyPr>
          <a:lstStyle/>
          <a:p>
            <a:r>
              <a:rPr lang="es-CL" dirty="0" smtClean="0">
                <a:solidFill>
                  <a:srgbClr val="0000FF"/>
                </a:solidFill>
              </a:rPr>
              <a:t> (pagas)</a:t>
            </a:r>
            <a:endParaRPr lang="es-CL" dirty="0">
              <a:solidFill>
                <a:srgbClr val="0000FF"/>
              </a:solidFill>
            </a:endParaRPr>
          </a:p>
        </p:txBody>
      </p:sp>
      <p:sp>
        <p:nvSpPr>
          <p:cNvPr id="101" name="CuadroTexto 100"/>
          <p:cNvSpPr txBox="1"/>
          <p:nvPr/>
        </p:nvSpPr>
        <p:spPr>
          <a:xfrm>
            <a:off x="4973517" y="6171787"/>
            <a:ext cx="918190" cy="369332"/>
          </a:xfrm>
          <a:prstGeom prst="rect">
            <a:avLst/>
          </a:prstGeom>
          <a:noFill/>
        </p:spPr>
        <p:txBody>
          <a:bodyPr wrap="none" rtlCol="0">
            <a:spAutoFit/>
          </a:bodyPr>
          <a:lstStyle/>
          <a:p>
            <a:r>
              <a:rPr lang="es-CL" dirty="0" smtClean="0">
                <a:solidFill>
                  <a:srgbClr val="0000FF"/>
                </a:solidFill>
              </a:rPr>
              <a:t> (pagas)</a:t>
            </a:r>
            <a:endParaRPr lang="es-CL" dirty="0">
              <a:solidFill>
                <a:srgbClr val="0000FF"/>
              </a:solidFill>
            </a:endParaRPr>
          </a:p>
        </p:txBody>
      </p:sp>
      <p:sp>
        <p:nvSpPr>
          <p:cNvPr id="102" name="Abrir llave 101"/>
          <p:cNvSpPr/>
          <p:nvPr/>
        </p:nvSpPr>
        <p:spPr>
          <a:xfrm rot="5400000">
            <a:off x="7393049" y="1458535"/>
            <a:ext cx="204096" cy="1220303"/>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L"/>
          </a:p>
        </p:txBody>
      </p:sp>
      <p:sp>
        <p:nvSpPr>
          <p:cNvPr id="103" name="CuadroTexto 102"/>
          <p:cNvSpPr txBox="1"/>
          <p:nvPr/>
        </p:nvSpPr>
        <p:spPr>
          <a:xfrm>
            <a:off x="6716926" y="2138973"/>
            <a:ext cx="1549936" cy="923330"/>
          </a:xfrm>
          <a:prstGeom prst="rect">
            <a:avLst/>
          </a:prstGeom>
          <a:noFill/>
        </p:spPr>
        <p:txBody>
          <a:bodyPr wrap="none" rtlCol="0">
            <a:spAutoFit/>
          </a:bodyPr>
          <a:lstStyle/>
          <a:p>
            <a:pPr algn="ctr"/>
            <a:r>
              <a:rPr lang="es-CL" dirty="0" smtClean="0">
                <a:solidFill>
                  <a:srgbClr val="008000"/>
                </a:solidFill>
              </a:rPr>
              <a:t>Conicyt</a:t>
            </a:r>
          </a:p>
          <a:p>
            <a:pPr algn="ctr"/>
            <a:r>
              <a:rPr lang="es-CL" dirty="0" smtClean="0">
                <a:solidFill>
                  <a:srgbClr val="008000"/>
                </a:solidFill>
              </a:rPr>
              <a:t>Mesesup</a:t>
            </a:r>
          </a:p>
          <a:p>
            <a:pPr algn="ctr"/>
            <a:r>
              <a:rPr lang="es-CL" dirty="0" smtClean="0">
                <a:solidFill>
                  <a:srgbClr val="008000"/>
                </a:solidFill>
              </a:rPr>
              <a:t>Becas Internas</a:t>
            </a:r>
            <a:endParaRPr lang="es-CL" dirty="0">
              <a:solidFill>
                <a:srgbClr val="008000"/>
              </a:solidFill>
            </a:endParaRPr>
          </a:p>
        </p:txBody>
      </p:sp>
      <p:cxnSp>
        <p:nvCxnSpPr>
          <p:cNvPr id="106" name="Conector angular 105"/>
          <p:cNvCxnSpPr>
            <a:stCxn id="98" idx="3"/>
            <a:endCxn id="103" idx="3"/>
          </p:cNvCxnSpPr>
          <p:nvPr/>
        </p:nvCxnSpPr>
        <p:spPr>
          <a:xfrm flipH="1">
            <a:off x="8266862" y="1109767"/>
            <a:ext cx="13765" cy="1490871"/>
          </a:xfrm>
          <a:prstGeom prst="bentConnector3">
            <a:avLst>
              <a:gd name="adj1" fmla="val -1660734"/>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12" name="CuadroTexto 11"/>
          <p:cNvSpPr txBox="1"/>
          <p:nvPr/>
        </p:nvSpPr>
        <p:spPr>
          <a:xfrm>
            <a:off x="119580" y="138125"/>
            <a:ext cx="8880909" cy="523220"/>
          </a:xfrm>
          <a:prstGeom prst="rect">
            <a:avLst/>
          </a:prstGeom>
          <a:noFill/>
        </p:spPr>
        <p:txBody>
          <a:bodyPr wrap="square" rtlCol="0">
            <a:spAutoFit/>
          </a:bodyPr>
          <a:lstStyle/>
          <a:p>
            <a:pPr algn="ctr"/>
            <a:r>
              <a:rPr lang="es-CL" sz="2800" b="1" dirty="0" smtClean="0"/>
              <a:t>El futuro laboral: Post-grados, post-títulos…</a:t>
            </a:r>
            <a:endParaRPr lang="es-CL" sz="2800" b="1" dirty="0"/>
          </a:p>
        </p:txBody>
      </p:sp>
    </p:spTree>
    <p:extLst>
      <p:ext uri="{BB962C8B-B14F-4D97-AF65-F5344CB8AC3E}">
        <p14:creationId xmlns:p14="http://schemas.microsoft.com/office/powerpoint/2010/main" val="151041288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785999" y="3958866"/>
            <a:ext cx="5219365" cy="2308324"/>
          </a:xfrm>
          <a:prstGeom prst="rect">
            <a:avLst/>
          </a:prstGeom>
          <a:noFill/>
        </p:spPr>
        <p:txBody>
          <a:bodyPr wrap="square" rtlCol="0">
            <a:spAutoFit/>
          </a:bodyPr>
          <a:lstStyle/>
          <a:p>
            <a:r>
              <a:rPr lang="es-CL" dirty="0"/>
              <a:t>Alexis González (coordinador y Jefe de Carrera)</a:t>
            </a:r>
          </a:p>
          <a:p>
            <a:r>
              <a:rPr lang="es-CL" dirty="0" smtClean="0"/>
              <a:t>Aurora </a:t>
            </a:r>
            <a:r>
              <a:rPr lang="es-CL" dirty="0"/>
              <a:t>Molinari (área Química</a:t>
            </a:r>
            <a:r>
              <a:rPr lang="es-CL" dirty="0" smtClean="0"/>
              <a:t>)</a:t>
            </a:r>
            <a:endParaRPr lang="es-CL" dirty="0"/>
          </a:p>
          <a:p>
            <a:r>
              <a:rPr lang="es-CL" dirty="0" smtClean="0">
                <a:solidFill>
                  <a:srgbClr val="008000"/>
                </a:solidFill>
              </a:rPr>
              <a:t>Valentina </a:t>
            </a:r>
            <a:r>
              <a:rPr lang="es-CL" dirty="0">
                <a:solidFill>
                  <a:srgbClr val="008000"/>
                </a:solidFill>
              </a:rPr>
              <a:t>Núñez (representante del CEEs Bioquímica</a:t>
            </a:r>
            <a:r>
              <a:rPr lang="es-CL" dirty="0" smtClean="0">
                <a:solidFill>
                  <a:srgbClr val="008000"/>
                </a:solidFill>
              </a:rPr>
              <a:t>)</a:t>
            </a:r>
          </a:p>
          <a:p>
            <a:r>
              <a:rPr lang="es-CL" dirty="0" smtClean="0"/>
              <a:t>Juan </a:t>
            </a:r>
            <a:r>
              <a:rPr lang="es-CL" dirty="0"/>
              <a:t>Reyes (área Bioquímica</a:t>
            </a:r>
            <a:r>
              <a:rPr lang="es-CL" dirty="0" smtClean="0"/>
              <a:t>)</a:t>
            </a:r>
          </a:p>
          <a:p>
            <a:r>
              <a:rPr lang="es-CL" dirty="0" smtClean="0">
                <a:solidFill>
                  <a:srgbClr val="008000"/>
                </a:solidFill>
              </a:rPr>
              <a:t>Leda </a:t>
            </a:r>
            <a:r>
              <a:rPr lang="es-CL" dirty="0">
                <a:solidFill>
                  <a:srgbClr val="008000"/>
                </a:solidFill>
              </a:rPr>
              <a:t>Guzmán (área Bioquímica) </a:t>
            </a:r>
            <a:endParaRPr lang="es-CL" dirty="0" smtClean="0">
              <a:solidFill>
                <a:srgbClr val="008000"/>
              </a:solidFill>
            </a:endParaRPr>
          </a:p>
          <a:p>
            <a:r>
              <a:rPr lang="es-CL" dirty="0" smtClean="0">
                <a:solidFill>
                  <a:srgbClr val="008000"/>
                </a:solidFill>
              </a:rPr>
              <a:t>Carolina Gallardo </a:t>
            </a:r>
            <a:r>
              <a:rPr lang="es-CL" dirty="0">
                <a:solidFill>
                  <a:srgbClr val="008000"/>
                </a:solidFill>
              </a:rPr>
              <a:t> (área Bioquímica) </a:t>
            </a:r>
            <a:endParaRPr lang="es-CL" dirty="0" smtClean="0">
              <a:solidFill>
                <a:srgbClr val="008000"/>
              </a:solidFill>
            </a:endParaRPr>
          </a:p>
          <a:p>
            <a:r>
              <a:rPr lang="es-CL" dirty="0" smtClean="0"/>
              <a:t>Verónica Rojas (área Biología)</a:t>
            </a:r>
            <a:endParaRPr lang="es-CL" dirty="0"/>
          </a:p>
          <a:p>
            <a:r>
              <a:rPr lang="es-CL" dirty="0" smtClean="0"/>
              <a:t>María </a:t>
            </a:r>
            <a:r>
              <a:rPr lang="es-CL" dirty="0"/>
              <a:t>Loreto Torres (Asesora </a:t>
            </a:r>
            <a:r>
              <a:rPr lang="es-CL" dirty="0" smtClean="0"/>
              <a:t>UCAL, </a:t>
            </a:r>
            <a:r>
              <a:rPr lang="es-CL" dirty="0"/>
              <a:t>PUCV). </a:t>
            </a:r>
          </a:p>
        </p:txBody>
      </p:sp>
      <p:sp>
        <p:nvSpPr>
          <p:cNvPr id="5" name="CuadroTexto 4"/>
          <p:cNvSpPr txBox="1"/>
          <p:nvPr/>
        </p:nvSpPr>
        <p:spPr>
          <a:xfrm>
            <a:off x="2776521" y="727872"/>
            <a:ext cx="5219365" cy="2308324"/>
          </a:xfrm>
          <a:prstGeom prst="rect">
            <a:avLst/>
          </a:prstGeom>
          <a:noFill/>
        </p:spPr>
        <p:txBody>
          <a:bodyPr wrap="square" rtlCol="0">
            <a:spAutoFit/>
          </a:bodyPr>
          <a:lstStyle/>
          <a:p>
            <a:r>
              <a:rPr lang="es-CL" dirty="0" smtClean="0">
                <a:solidFill>
                  <a:srgbClr val="FF0000"/>
                </a:solidFill>
              </a:rPr>
              <a:t>Nelson Osses (Coordinador)</a:t>
            </a:r>
          </a:p>
          <a:p>
            <a:r>
              <a:rPr lang="es-CL" dirty="0" smtClean="0"/>
              <a:t>Aurora </a:t>
            </a:r>
            <a:r>
              <a:rPr lang="es-CL" dirty="0"/>
              <a:t>Molinari (área Química</a:t>
            </a:r>
            <a:r>
              <a:rPr lang="es-CL" dirty="0" smtClean="0"/>
              <a:t>)</a:t>
            </a:r>
          </a:p>
          <a:p>
            <a:r>
              <a:rPr lang="es-CL" dirty="0" smtClean="0">
                <a:solidFill>
                  <a:srgbClr val="FF0000"/>
                </a:solidFill>
              </a:rPr>
              <a:t>Raquel Araya </a:t>
            </a:r>
            <a:r>
              <a:rPr lang="es-CL" dirty="0">
                <a:solidFill>
                  <a:srgbClr val="FF0000"/>
                </a:solidFill>
              </a:rPr>
              <a:t>(área Bioquímica</a:t>
            </a:r>
            <a:r>
              <a:rPr lang="es-CL" dirty="0" smtClean="0">
                <a:solidFill>
                  <a:srgbClr val="FF0000"/>
                </a:solidFill>
              </a:rPr>
              <a:t>)</a:t>
            </a:r>
            <a:endParaRPr lang="es-CL" dirty="0">
              <a:solidFill>
                <a:srgbClr val="FF0000"/>
              </a:solidFill>
            </a:endParaRPr>
          </a:p>
          <a:p>
            <a:r>
              <a:rPr lang="es-CL" dirty="0" smtClean="0"/>
              <a:t>Alexis </a:t>
            </a:r>
            <a:r>
              <a:rPr lang="es-CL" dirty="0"/>
              <a:t>González </a:t>
            </a:r>
            <a:r>
              <a:rPr lang="es-CL" dirty="0" smtClean="0"/>
              <a:t>(</a:t>
            </a:r>
            <a:r>
              <a:rPr lang="es-CL" dirty="0"/>
              <a:t>área Bioquímica</a:t>
            </a:r>
            <a:r>
              <a:rPr lang="es-CL" dirty="0" smtClean="0"/>
              <a:t>)</a:t>
            </a:r>
            <a:endParaRPr lang="es-CL" dirty="0"/>
          </a:p>
          <a:p>
            <a:r>
              <a:rPr lang="es-CL" dirty="0" smtClean="0"/>
              <a:t>Manuel Narbona (</a:t>
            </a:r>
            <a:r>
              <a:rPr lang="es-CL" dirty="0"/>
              <a:t>representante del CEEs Bioquímica</a:t>
            </a:r>
            <a:r>
              <a:rPr lang="es-CL" dirty="0" smtClean="0"/>
              <a:t>)</a:t>
            </a:r>
          </a:p>
          <a:p>
            <a:r>
              <a:rPr lang="es-CL" dirty="0" smtClean="0"/>
              <a:t>Juan </a:t>
            </a:r>
            <a:r>
              <a:rPr lang="es-CL" dirty="0"/>
              <a:t>Reyes (área </a:t>
            </a:r>
            <a:r>
              <a:rPr lang="es-CL" dirty="0" smtClean="0"/>
              <a:t>Bioquímica Jefe Carrera)</a:t>
            </a:r>
          </a:p>
          <a:p>
            <a:r>
              <a:rPr lang="es-CL" dirty="0"/>
              <a:t>Verónica Rojas (área Biología</a:t>
            </a:r>
            <a:r>
              <a:rPr lang="es-CL" dirty="0" smtClean="0"/>
              <a:t>)</a:t>
            </a:r>
          </a:p>
          <a:p>
            <a:r>
              <a:rPr lang="es-CL" dirty="0" smtClean="0"/>
              <a:t>María </a:t>
            </a:r>
            <a:r>
              <a:rPr lang="es-CL" dirty="0"/>
              <a:t>Loreto Torres (Asesora </a:t>
            </a:r>
            <a:r>
              <a:rPr lang="es-CL" dirty="0" smtClean="0"/>
              <a:t>UCAL, </a:t>
            </a:r>
            <a:r>
              <a:rPr lang="es-CL" dirty="0"/>
              <a:t>PUCV). </a:t>
            </a:r>
          </a:p>
        </p:txBody>
      </p:sp>
      <p:sp>
        <p:nvSpPr>
          <p:cNvPr id="6" name="CuadroTexto 5"/>
          <p:cNvSpPr txBox="1"/>
          <p:nvPr/>
        </p:nvSpPr>
        <p:spPr>
          <a:xfrm>
            <a:off x="502340" y="1895453"/>
            <a:ext cx="1869134" cy="369332"/>
          </a:xfrm>
          <a:prstGeom prst="rect">
            <a:avLst/>
          </a:prstGeom>
          <a:noFill/>
        </p:spPr>
        <p:txBody>
          <a:bodyPr wrap="none" rtlCol="0">
            <a:spAutoFit/>
          </a:bodyPr>
          <a:lstStyle/>
          <a:p>
            <a:r>
              <a:rPr lang="es-CL" dirty="0" smtClean="0"/>
              <a:t>Mayo-Sept (2017)</a:t>
            </a:r>
            <a:endParaRPr lang="es-CL" dirty="0"/>
          </a:p>
        </p:txBody>
      </p:sp>
      <p:sp>
        <p:nvSpPr>
          <p:cNvPr id="7" name="CuadroTexto 6"/>
          <p:cNvSpPr txBox="1"/>
          <p:nvPr/>
        </p:nvSpPr>
        <p:spPr>
          <a:xfrm>
            <a:off x="285094" y="4938429"/>
            <a:ext cx="2198038" cy="369332"/>
          </a:xfrm>
          <a:prstGeom prst="rect">
            <a:avLst/>
          </a:prstGeom>
          <a:noFill/>
        </p:spPr>
        <p:txBody>
          <a:bodyPr wrap="none" rtlCol="0">
            <a:spAutoFit/>
          </a:bodyPr>
          <a:lstStyle/>
          <a:p>
            <a:r>
              <a:rPr lang="es-CL" dirty="0" smtClean="0"/>
              <a:t>Sept 2017- Ene 2018</a:t>
            </a:r>
            <a:endParaRPr lang="es-CL" dirty="0"/>
          </a:p>
        </p:txBody>
      </p:sp>
      <p:sp>
        <p:nvSpPr>
          <p:cNvPr id="8" name="CuadroTexto 7"/>
          <p:cNvSpPr txBox="1"/>
          <p:nvPr/>
        </p:nvSpPr>
        <p:spPr>
          <a:xfrm>
            <a:off x="1326934" y="80698"/>
            <a:ext cx="5770067" cy="369332"/>
          </a:xfrm>
          <a:prstGeom prst="rect">
            <a:avLst/>
          </a:prstGeom>
          <a:noFill/>
        </p:spPr>
        <p:txBody>
          <a:bodyPr wrap="none" rtlCol="0">
            <a:spAutoFit/>
          </a:bodyPr>
          <a:lstStyle/>
          <a:p>
            <a:r>
              <a:rPr lang="es-CL" b="1" dirty="0" smtClean="0"/>
              <a:t>Comité de aseguramiento de la calidad carrera Bioquímica</a:t>
            </a:r>
            <a:endParaRPr lang="es-CL" b="1" dirty="0"/>
          </a:p>
        </p:txBody>
      </p:sp>
    </p:spTree>
    <p:extLst>
      <p:ext uri="{BB962C8B-B14F-4D97-AF65-F5344CB8AC3E}">
        <p14:creationId xmlns:p14="http://schemas.microsoft.com/office/powerpoint/2010/main" val="162462102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g22h0eop4mu6lac23r36ps8dlhdie4si4wxyqy400ymu9jiiwmhlxmd4xwxh6s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0468" y="-412511"/>
            <a:ext cx="4155298" cy="7468625"/>
          </a:xfrm>
          <a:prstGeom prst="rect">
            <a:avLst/>
          </a:prstGeom>
        </p:spPr>
      </p:pic>
      <p:sp>
        <p:nvSpPr>
          <p:cNvPr id="2" name="CuadroTexto 1"/>
          <p:cNvSpPr txBox="1"/>
          <p:nvPr/>
        </p:nvSpPr>
        <p:spPr>
          <a:xfrm>
            <a:off x="833415" y="2172733"/>
            <a:ext cx="184666" cy="369332"/>
          </a:xfrm>
          <a:prstGeom prst="rect">
            <a:avLst/>
          </a:prstGeom>
          <a:noFill/>
        </p:spPr>
        <p:txBody>
          <a:bodyPr wrap="none" rtlCol="0">
            <a:spAutoFit/>
          </a:bodyPr>
          <a:lstStyle/>
          <a:p>
            <a:endParaRPr lang="es-CL" dirty="0"/>
          </a:p>
        </p:txBody>
      </p:sp>
      <p:sp>
        <p:nvSpPr>
          <p:cNvPr id="3" name="CuadroTexto 2"/>
          <p:cNvSpPr txBox="1"/>
          <p:nvPr/>
        </p:nvSpPr>
        <p:spPr>
          <a:xfrm>
            <a:off x="647546" y="1040045"/>
            <a:ext cx="3542732" cy="1815882"/>
          </a:xfrm>
          <a:prstGeom prst="rect">
            <a:avLst/>
          </a:prstGeom>
          <a:noFill/>
        </p:spPr>
        <p:txBody>
          <a:bodyPr wrap="none" rtlCol="0">
            <a:spAutoFit/>
          </a:bodyPr>
          <a:lstStyle/>
          <a:p>
            <a:pPr algn="ctr"/>
            <a:r>
              <a:rPr lang="es-CL" sz="2800" dirty="0" smtClean="0"/>
              <a:t>Doctorados Nacionales</a:t>
            </a:r>
          </a:p>
          <a:p>
            <a:pPr algn="ctr"/>
            <a:r>
              <a:rPr lang="es-CL" sz="2800" dirty="0" smtClean="0"/>
              <a:t>En Ciencias… </a:t>
            </a:r>
          </a:p>
          <a:p>
            <a:pPr algn="ctr"/>
            <a:r>
              <a:rPr lang="es-CL" sz="2800" dirty="0" smtClean="0"/>
              <a:t>debo pagar?</a:t>
            </a:r>
          </a:p>
          <a:p>
            <a:pPr algn="ctr"/>
            <a:r>
              <a:rPr lang="es-CL" sz="2800" dirty="0" smtClean="0"/>
              <a:t>Mas asignaturas?!</a:t>
            </a:r>
          </a:p>
        </p:txBody>
      </p:sp>
      <p:sp>
        <p:nvSpPr>
          <p:cNvPr id="5" name="CuadroTexto 4"/>
          <p:cNvSpPr txBox="1"/>
          <p:nvPr/>
        </p:nvSpPr>
        <p:spPr>
          <a:xfrm>
            <a:off x="368378" y="3469649"/>
            <a:ext cx="3789494" cy="3539431"/>
          </a:xfrm>
          <a:prstGeom prst="rect">
            <a:avLst/>
          </a:prstGeom>
          <a:noFill/>
        </p:spPr>
        <p:txBody>
          <a:bodyPr wrap="square" rtlCol="0">
            <a:spAutoFit/>
          </a:bodyPr>
          <a:lstStyle/>
          <a:p>
            <a:pPr algn="ctr"/>
            <a:r>
              <a:rPr lang="es-CL" sz="2800" dirty="0" smtClean="0"/>
              <a:t>NO.</a:t>
            </a:r>
          </a:p>
          <a:p>
            <a:pPr algn="ctr"/>
            <a:r>
              <a:rPr lang="es-CL" sz="2800" dirty="0" smtClean="0"/>
              <a:t>Becas de manutención personal: desde 700 mil (Conicyt) hasta 1,5 millones (internas en algunas universidades particulares)</a:t>
            </a:r>
          </a:p>
          <a:p>
            <a:pPr algn="ctr"/>
            <a:endParaRPr lang="es-CL" sz="2800" dirty="0" smtClean="0"/>
          </a:p>
        </p:txBody>
      </p:sp>
      <p:sp>
        <p:nvSpPr>
          <p:cNvPr id="6" name="Rectángulo 5"/>
          <p:cNvSpPr/>
          <p:nvPr/>
        </p:nvSpPr>
        <p:spPr>
          <a:xfrm>
            <a:off x="4504409" y="2946584"/>
            <a:ext cx="4464723" cy="40624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3751300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xit" presetSubtype="0" fill="hold" grpId="0" nodeType="withEffect">
                                  <p:stCondLst>
                                    <p:cond delay="0"/>
                                  </p:stCondLst>
                                  <p:childTnLst>
                                    <p:animEffect transition="out" filter="dissolv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descr="Sin título.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3529" y="304070"/>
            <a:ext cx="6489700" cy="537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redondeado 4"/>
          <p:cNvSpPr/>
          <p:nvPr/>
        </p:nvSpPr>
        <p:spPr>
          <a:xfrm>
            <a:off x="1533529" y="3621220"/>
            <a:ext cx="5605707" cy="367083"/>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48735867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77806" y="327398"/>
            <a:ext cx="8482972" cy="6340195"/>
          </a:xfrm>
          <a:prstGeom prst="rect">
            <a:avLst/>
          </a:prstGeom>
          <a:noFill/>
        </p:spPr>
        <p:txBody>
          <a:bodyPr wrap="square" rtlCol="0">
            <a:spAutoFit/>
          </a:bodyPr>
          <a:lstStyle/>
          <a:p>
            <a:r>
              <a:rPr lang="es-CL" sz="1400" dirty="0"/>
              <a:t>¿Qué beneficios contempla mi beca de </a:t>
            </a:r>
            <a:r>
              <a:rPr lang="es-CL" sz="1400" b="1" u="sng" dirty="0"/>
              <a:t>Magíster</a:t>
            </a:r>
            <a:r>
              <a:rPr lang="es-CL" sz="1400" dirty="0"/>
              <a:t> Nacional?</a:t>
            </a:r>
          </a:p>
          <a:p>
            <a:endParaRPr lang="es-CL" sz="1400" dirty="0" smtClean="0"/>
          </a:p>
          <a:p>
            <a:r>
              <a:rPr lang="es-CL" sz="1400" dirty="0" smtClean="0"/>
              <a:t>1</a:t>
            </a:r>
            <a:r>
              <a:rPr lang="es-CL" sz="1400" dirty="0"/>
              <a:t>.- Asignación de manutención anual por un máximo de </a:t>
            </a:r>
            <a:r>
              <a:rPr lang="es-CL" sz="1400" dirty="0">
                <a:solidFill>
                  <a:srgbClr val="FF0000"/>
                </a:solidFill>
              </a:rPr>
              <a:t>$5.883.360</a:t>
            </a:r>
            <a:r>
              <a:rPr lang="es-CL" sz="1400" dirty="0"/>
              <a:t>.-, o la proporción que corresponda, monto que CONICYT pagará en las cuotas que determine según la disponibilidad presupuestaria, lo que se establecerá en las respectivas bases. Esta asignación será renovable anualmente previa acreditación de la</a:t>
            </a:r>
          </a:p>
          <a:p>
            <a:r>
              <a:rPr lang="es-CL" sz="1400" dirty="0"/>
              <a:t>permanencia del becario en el respectivo programa de estudio.</a:t>
            </a:r>
          </a:p>
          <a:p>
            <a:endParaRPr lang="es-CL" sz="1400" dirty="0">
              <a:solidFill>
                <a:srgbClr val="FF0000"/>
              </a:solidFill>
            </a:endParaRPr>
          </a:p>
          <a:p>
            <a:r>
              <a:rPr lang="es-CL" sz="1400" dirty="0">
                <a:solidFill>
                  <a:srgbClr val="FF0000"/>
                </a:solidFill>
              </a:rPr>
              <a:t>2.- Asignación anual, destinada al pago del arancel y/o matrícula del/de la becario/a, por un monto máximo de $1.000.000.-</a:t>
            </a:r>
          </a:p>
          <a:p>
            <a:endParaRPr lang="es-CL" sz="1400" dirty="0"/>
          </a:p>
          <a:p>
            <a:r>
              <a:rPr lang="es-CL" sz="1400" dirty="0"/>
              <a:t>Esta asignación se pagará contra factura directamente a la universidad. Esta asignación será renovable anualmente previa acreditación de la permanencia del becario en el respectivo programa de estudio.</a:t>
            </a:r>
          </a:p>
          <a:p>
            <a:endParaRPr lang="es-CL" sz="1400" dirty="0"/>
          </a:p>
          <a:p>
            <a:r>
              <a:rPr lang="es-CL" sz="1400" dirty="0"/>
              <a:t>3.-  Asignación para cada hijo/a menor de 18 años equivalente al 5% de la manutención del/de la becario/a. En el caso que ambos padres ostenten la calidad de becarios, sólo uno de ellos será causante de esta asignación. Esta asignación se entregará siempre y cuando se cumpla con acreditar el parentesco de acuerdo a lo establecido en las respectivas bases de postulación. Esta asignación será renovable anualmente previa acreditación de la permanencia del becario en el respectivo programa de estudio.</a:t>
            </a:r>
          </a:p>
          <a:p>
            <a:endParaRPr lang="es-CL" sz="1400" dirty="0"/>
          </a:p>
          <a:p>
            <a:r>
              <a:rPr lang="es-CL" sz="1400" dirty="0"/>
              <a:t>4.- </a:t>
            </a:r>
            <a:r>
              <a:rPr lang="es-CL" sz="1400" dirty="0">
                <a:solidFill>
                  <a:srgbClr val="FF0000"/>
                </a:solidFill>
              </a:rPr>
              <a:t>Asignación por concepto de cobertura de salud por un monto máximo anual de $407.880</a:t>
            </a:r>
            <a:r>
              <a:rPr lang="es-CL" sz="1400" dirty="0"/>
              <a:t>.-, o la proporción que corresponda en el caso de no completarse el año. </a:t>
            </a:r>
          </a:p>
          <a:p>
            <a:endParaRPr lang="es-CL" sz="1400" dirty="0"/>
          </a:p>
          <a:p>
            <a:r>
              <a:rPr lang="es-CL" sz="1400" dirty="0"/>
              <a:t>Esta asignación será renovable anualmente previa acreditación de la permanencia del becario en el respectivo programa de estudio.</a:t>
            </a:r>
          </a:p>
          <a:p>
            <a:endParaRPr lang="es-CL" sz="1400" dirty="0"/>
          </a:p>
          <a:p>
            <a:r>
              <a:rPr lang="es-CL" sz="1400" dirty="0"/>
              <a:t>5.- </a:t>
            </a:r>
            <a:r>
              <a:rPr lang="es-CL" sz="1400" dirty="0">
                <a:solidFill>
                  <a:srgbClr val="FF0000"/>
                </a:solidFill>
              </a:rPr>
              <a:t>En el caso de embarazo, la becaria podrá hacer uso de una extensión de la asignación de manutención por concepto de pre y post natal hasta por un máximo de seis meses en total</a:t>
            </a:r>
            <a:r>
              <a:rPr lang="es-CL" sz="1400" dirty="0"/>
              <a:t>, para lo cual deberán informar sobre dicha situación a CONICYT. </a:t>
            </a:r>
          </a:p>
        </p:txBody>
      </p:sp>
    </p:spTree>
    <p:extLst>
      <p:ext uri="{BB962C8B-B14F-4D97-AF65-F5344CB8AC3E}">
        <p14:creationId xmlns:p14="http://schemas.microsoft.com/office/powerpoint/2010/main" val="367471850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96865" y="312283"/>
            <a:ext cx="8254775" cy="6555639"/>
          </a:xfrm>
          <a:prstGeom prst="rect">
            <a:avLst/>
          </a:prstGeom>
          <a:noFill/>
        </p:spPr>
        <p:txBody>
          <a:bodyPr wrap="square" rtlCol="0">
            <a:spAutoFit/>
          </a:bodyPr>
          <a:lstStyle/>
          <a:p>
            <a:r>
              <a:rPr lang="es-CL" sz="1400" dirty="0"/>
              <a:t>Los beneficios de tu beca de </a:t>
            </a:r>
            <a:r>
              <a:rPr lang="es-CL" sz="1400" b="1" u="sng" dirty="0"/>
              <a:t>Doctorado</a:t>
            </a:r>
            <a:r>
              <a:rPr lang="es-CL" sz="1400" dirty="0"/>
              <a:t> Nacional son:</a:t>
            </a:r>
          </a:p>
          <a:p>
            <a:endParaRPr lang="es-CL" sz="1400" dirty="0"/>
          </a:p>
          <a:p>
            <a:r>
              <a:rPr lang="es-CL" sz="1400" dirty="0"/>
              <a:t>1.- Asignación de manutención anual por un máximo de </a:t>
            </a:r>
            <a:r>
              <a:rPr lang="es-CL" sz="1400" dirty="0">
                <a:solidFill>
                  <a:srgbClr val="FF0000"/>
                </a:solidFill>
              </a:rPr>
              <a:t>$7.800.</a:t>
            </a:r>
            <a:r>
              <a:rPr lang="es-CL" sz="1400" dirty="0"/>
              <a:t>000 o la proporción que corresponda, suma que aumentará anualmente de acuerdo con el índice de precios al consumidor. CONICYT pagará dicho monto en las cuotas que determine según la disponibilidad presupuestaria, lo que se establecerá en las respectivas</a:t>
            </a:r>
          </a:p>
          <a:p>
            <a:r>
              <a:rPr lang="es-CL" sz="1400" dirty="0"/>
              <a:t>bases. Esta asignación será renovable anualmente previa acreditación de la permanencia del becario en el respectivo programa de estudios.</a:t>
            </a:r>
          </a:p>
          <a:p>
            <a:endParaRPr lang="es-CL" sz="1400" dirty="0"/>
          </a:p>
          <a:p>
            <a:r>
              <a:rPr lang="es-CL" sz="1400" dirty="0"/>
              <a:t>2.- Asignación anual, destinada al pago del arancel y/o matrícula del/de la becario/a, por un monto máximo de </a:t>
            </a:r>
            <a:r>
              <a:rPr lang="es-CL" sz="1400" dirty="0">
                <a:solidFill>
                  <a:srgbClr val="FF0000"/>
                </a:solidFill>
              </a:rPr>
              <a:t>$2.700.000</a:t>
            </a:r>
            <a:r>
              <a:rPr lang="es-CL" sz="1400" dirty="0"/>
              <a:t>.- suma que aumentará anualmente de acuerdo con el índice de precios al consumidor.</a:t>
            </a:r>
          </a:p>
          <a:p>
            <a:endParaRPr lang="es-CL" sz="1400" dirty="0"/>
          </a:p>
          <a:p>
            <a:r>
              <a:rPr lang="es-CL" sz="1400" dirty="0"/>
              <a:t>Esta asignación se pagará contra factura directamente a la universidad. Esta asignación será renovable anualmente previa acreditación de la permanencia del becario en el respectivo programa de estudio.</a:t>
            </a:r>
          </a:p>
          <a:p>
            <a:endParaRPr lang="es-CL" sz="1400" dirty="0"/>
          </a:p>
          <a:p>
            <a:r>
              <a:rPr lang="es-CL" sz="1400" dirty="0"/>
              <a:t>3.- </a:t>
            </a:r>
            <a:r>
              <a:rPr lang="es-CL" sz="1400" dirty="0">
                <a:solidFill>
                  <a:srgbClr val="FF0000"/>
                </a:solidFill>
              </a:rPr>
              <a:t>Asignación para cada hijo/a menor de 18 años equivalente al 5% de la manutención del/de la becario/a</a:t>
            </a:r>
            <a:r>
              <a:rPr lang="es-CL" sz="1400" dirty="0"/>
              <a:t>. En el caso que ambos padres ostenten la calidad de becarios, sólo uno de ellas será causante de esta asignación. Esta asignación se entregará siempre y cuando se cumpla con acreditar el parentesco de acuerdo a lo establecido en las respectivas bases de postulación.</a:t>
            </a:r>
          </a:p>
          <a:p>
            <a:endParaRPr lang="es-CL" sz="1400" dirty="0"/>
          </a:p>
          <a:p>
            <a:r>
              <a:rPr lang="es-CL" sz="1400" dirty="0"/>
              <a:t>4.- Asignación por concepto de cobertura de salud por un monto máximo anual de $407.880, o la proporción que corresponda en el caso de no completarse el año.</a:t>
            </a:r>
          </a:p>
          <a:p>
            <a:r>
              <a:rPr lang="es-CL" sz="1400" dirty="0"/>
              <a:t>Esta asignación será renovable anualmente previa acreditación de la permanencia del becario en el respectivo programa de estudio.</a:t>
            </a:r>
          </a:p>
          <a:p>
            <a:endParaRPr lang="es-CL" sz="1400" dirty="0"/>
          </a:p>
          <a:p>
            <a:r>
              <a:rPr lang="es-CL" sz="1400" dirty="0"/>
              <a:t>5.- </a:t>
            </a:r>
            <a:r>
              <a:rPr lang="es-CL" sz="1400" dirty="0">
                <a:solidFill>
                  <a:srgbClr val="FF0000"/>
                </a:solidFill>
              </a:rPr>
              <a:t>En el caso de embarazo, la becaria podrá hacer uso de una extensión de la asignación de manutención por concepto de pre y post natal, hasta por un máximo de seis meses en tot</a:t>
            </a:r>
            <a:r>
              <a:rPr lang="es-CL" sz="1400" dirty="0"/>
              <a:t>al, para lo cual deberán informar sobre dicha situación a CONICYT. Los meses utilizados por este motivo, no se considerarán para el cómputo</a:t>
            </a:r>
          </a:p>
          <a:p>
            <a:r>
              <a:rPr lang="es-CL" sz="1400" dirty="0"/>
              <a:t>del periodo original de la beca. Este beneficio sólo podrá solicitarse durante la vigencia de la beca.</a:t>
            </a:r>
          </a:p>
          <a:p>
            <a:endParaRPr lang="es-CL" sz="1400" dirty="0"/>
          </a:p>
          <a:p>
            <a:endParaRPr lang="es-CL" sz="1400" dirty="0"/>
          </a:p>
        </p:txBody>
      </p:sp>
    </p:spTree>
    <p:extLst>
      <p:ext uri="{BB962C8B-B14F-4D97-AF65-F5344CB8AC3E}">
        <p14:creationId xmlns:p14="http://schemas.microsoft.com/office/powerpoint/2010/main" val="22621244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Malla-Doctorado-en-Biotecnologi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15" y="601090"/>
            <a:ext cx="6858000" cy="6858000"/>
          </a:xfrm>
          <a:prstGeom prst="rect">
            <a:avLst/>
          </a:prstGeom>
        </p:spPr>
      </p:pic>
      <p:pic>
        <p:nvPicPr>
          <p:cNvPr id="6" name="Imagen 5" descr="Sin título.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2316" y="0"/>
            <a:ext cx="3651684" cy="1936195"/>
          </a:xfrm>
          <a:prstGeom prst="rect">
            <a:avLst/>
          </a:prstGeom>
        </p:spPr>
      </p:pic>
    </p:spTree>
    <p:extLst>
      <p:ext uri="{BB962C8B-B14F-4D97-AF65-F5344CB8AC3E}">
        <p14:creationId xmlns:p14="http://schemas.microsoft.com/office/powerpoint/2010/main" val="20781176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DSCN088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5681" y="1180446"/>
            <a:ext cx="5340096" cy="4434840"/>
          </a:xfrm>
          <a:prstGeom prst="rect">
            <a:avLst/>
          </a:prstGeom>
        </p:spPr>
      </p:pic>
      <p:sp>
        <p:nvSpPr>
          <p:cNvPr id="5" name="CuadroTexto 4"/>
          <p:cNvSpPr txBox="1"/>
          <p:nvPr/>
        </p:nvSpPr>
        <p:spPr>
          <a:xfrm rot="18441795">
            <a:off x="3456637" y="957934"/>
            <a:ext cx="1736373" cy="276999"/>
          </a:xfrm>
          <a:prstGeom prst="rect">
            <a:avLst/>
          </a:prstGeom>
          <a:solidFill>
            <a:schemeClr val="bg1"/>
          </a:solidFill>
        </p:spPr>
        <p:txBody>
          <a:bodyPr wrap="none" rtlCol="0">
            <a:spAutoFit/>
          </a:bodyPr>
          <a:lstStyle/>
          <a:p>
            <a:r>
              <a:rPr lang="es-CL" sz="1200" dirty="0" smtClean="0"/>
              <a:t>PUC Doct. Cs Fisiológicas</a:t>
            </a:r>
            <a:endParaRPr lang="es-CL" sz="1200" dirty="0"/>
          </a:p>
        </p:txBody>
      </p:sp>
      <p:sp>
        <p:nvSpPr>
          <p:cNvPr id="6" name="CuadroTexto 5"/>
          <p:cNvSpPr txBox="1"/>
          <p:nvPr/>
        </p:nvSpPr>
        <p:spPr>
          <a:xfrm rot="18441795">
            <a:off x="5218143" y="2325144"/>
            <a:ext cx="1736373" cy="276999"/>
          </a:xfrm>
          <a:prstGeom prst="rect">
            <a:avLst/>
          </a:prstGeom>
          <a:solidFill>
            <a:schemeClr val="bg1"/>
          </a:solidFill>
        </p:spPr>
        <p:txBody>
          <a:bodyPr wrap="none" rtlCol="0">
            <a:spAutoFit/>
          </a:bodyPr>
          <a:lstStyle/>
          <a:p>
            <a:r>
              <a:rPr lang="es-CL" sz="1200" dirty="0" smtClean="0"/>
              <a:t>PUC Doct. Cs Fisiológicas</a:t>
            </a:r>
            <a:endParaRPr lang="es-CL" sz="1200" dirty="0"/>
          </a:p>
        </p:txBody>
      </p:sp>
      <p:sp>
        <p:nvSpPr>
          <p:cNvPr id="7" name="CuadroTexto 6"/>
          <p:cNvSpPr txBox="1"/>
          <p:nvPr/>
        </p:nvSpPr>
        <p:spPr>
          <a:xfrm rot="18441795">
            <a:off x="5590821" y="1354088"/>
            <a:ext cx="1043876" cy="461665"/>
          </a:xfrm>
          <a:prstGeom prst="rect">
            <a:avLst/>
          </a:prstGeom>
          <a:solidFill>
            <a:schemeClr val="bg1"/>
          </a:solidFill>
        </p:spPr>
        <p:txBody>
          <a:bodyPr wrap="none" rtlCol="0">
            <a:spAutoFit/>
          </a:bodyPr>
          <a:lstStyle/>
          <a:p>
            <a:r>
              <a:rPr lang="es-CL" sz="1200" dirty="0" smtClean="0"/>
              <a:t>PUCV Doct.  </a:t>
            </a:r>
          </a:p>
          <a:p>
            <a:r>
              <a:rPr lang="es-CL" sz="1200" dirty="0" smtClean="0"/>
              <a:t>Biotecnología</a:t>
            </a:r>
            <a:endParaRPr lang="es-CL" sz="1200" dirty="0"/>
          </a:p>
        </p:txBody>
      </p:sp>
      <p:sp>
        <p:nvSpPr>
          <p:cNvPr id="8" name="CuadroTexto 7"/>
          <p:cNvSpPr txBox="1"/>
          <p:nvPr/>
        </p:nvSpPr>
        <p:spPr>
          <a:xfrm rot="18441795">
            <a:off x="4739950" y="1079626"/>
            <a:ext cx="1659429" cy="276999"/>
          </a:xfrm>
          <a:prstGeom prst="rect">
            <a:avLst/>
          </a:prstGeom>
          <a:solidFill>
            <a:schemeClr val="bg1"/>
          </a:solidFill>
        </p:spPr>
        <p:txBody>
          <a:bodyPr wrap="none" rtlCol="0">
            <a:spAutoFit/>
          </a:bodyPr>
          <a:lstStyle/>
          <a:p>
            <a:r>
              <a:rPr lang="es-CL" sz="1200" dirty="0" smtClean="0"/>
              <a:t>UV Doct. Neurociencias</a:t>
            </a:r>
            <a:endParaRPr lang="es-CL" sz="1200" dirty="0"/>
          </a:p>
        </p:txBody>
      </p:sp>
      <p:sp>
        <p:nvSpPr>
          <p:cNvPr id="12" name="CuadroTexto 11"/>
          <p:cNvSpPr txBox="1"/>
          <p:nvPr/>
        </p:nvSpPr>
        <p:spPr>
          <a:xfrm rot="18441795">
            <a:off x="2680485" y="2588761"/>
            <a:ext cx="1232942" cy="400110"/>
          </a:xfrm>
          <a:prstGeom prst="rect">
            <a:avLst/>
          </a:prstGeom>
          <a:solidFill>
            <a:schemeClr val="bg1"/>
          </a:solidFill>
        </p:spPr>
        <p:txBody>
          <a:bodyPr wrap="none" rtlCol="0">
            <a:spAutoFit/>
          </a:bodyPr>
          <a:lstStyle/>
          <a:p>
            <a:pPr algn="ctr"/>
            <a:r>
              <a:rPr lang="es-CL" sz="1000" dirty="0" smtClean="0"/>
              <a:t>Autonoima</a:t>
            </a:r>
          </a:p>
          <a:p>
            <a:pPr algn="ctr"/>
            <a:r>
              <a:rPr lang="es-CL" sz="1000" dirty="0" smtClean="0"/>
              <a:t>Doct. Cs Biomédicas</a:t>
            </a:r>
            <a:endParaRPr lang="es-CL" sz="1000" dirty="0"/>
          </a:p>
        </p:txBody>
      </p:sp>
      <p:sp>
        <p:nvSpPr>
          <p:cNvPr id="13" name="CuadroTexto 12"/>
          <p:cNvSpPr txBox="1"/>
          <p:nvPr/>
        </p:nvSpPr>
        <p:spPr>
          <a:xfrm rot="18441795">
            <a:off x="3485148" y="2689650"/>
            <a:ext cx="1057802" cy="246221"/>
          </a:xfrm>
          <a:prstGeom prst="rect">
            <a:avLst/>
          </a:prstGeom>
          <a:solidFill>
            <a:schemeClr val="bg1"/>
          </a:solidFill>
        </p:spPr>
        <p:txBody>
          <a:bodyPr wrap="none" rtlCol="0">
            <a:spAutoFit/>
          </a:bodyPr>
          <a:lstStyle/>
          <a:p>
            <a:pPr algn="ctr"/>
            <a:r>
              <a:rPr lang="es-CL" sz="1000" dirty="0" smtClean="0"/>
              <a:t>Empresa Análissi</a:t>
            </a:r>
          </a:p>
        </p:txBody>
      </p:sp>
      <p:sp>
        <p:nvSpPr>
          <p:cNvPr id="14" name="CuadroTexto 13"/>
          <p:cNvSpPr txBox="1"/>
          <p:nvPr/>
        </p:nvSpPr>
        <p:spPr>
          <a:xfrm rot="18441795">
            <a:off x="2631516" y="1485851"/>
            <a:ext cx="646331" cy="246221"/>
          </a:xfrm>
          <a:prstGeom prst="rect">
            <a:avLst/>
          </a:prstGeom>
          <a:solidFill>
            <a:schemeClr val="bg1"/>
          </a:solidFill>
        </p:spPr>
        <p:txBody>
          <a:bodyPr wrap="none" rtlCol="0">
            <a:spAutoFit/>
          </a:bodyPr>
          <a:lstStyle/>
          <a:p>
            <a:pPr algn="ctr"/>
            <a:r>
              <a:rPr lang="es-CL" sz="1000" dirty="0" smtClean="0"/>
              <a:t>MBA ?¿?</a:t>
            </a:r>
          </a:p>
        </p:txBody>
      </p:sp>
      <p:sp>
        <p:nvSpPr>
          <p:cNvPr id="15" name="CuadroTexto 14"/>
          <p:cNvSpPr txBox="1"/>
          <p:nvPr/>
        </p:nvSpPr>
        <p:spPr>
          <a:xfrm rot="18441795">
            <a:off x="4401063" y="2614440"/>
            <a:ext cx="1043876" cy="461665"/>
          </a:xfrm>
          <a:prstGeom prst="rect">
            <a:avLst/>
          </a:prstGeom>
          <a:solidFill>
            <a:schemeClr val="bg1"/>
          </a:solidFill>
        </p:spPr>
        <p:txBody>
          <a:bodyPr wrap="none" rtlCol="0">
            <a:spAutoFit/>
          </a:bodyPr>
          <a:lstStyle/>
          <a:p>
            <a:r>
              <a:rPr lang="es-CL" sz="1200" dirty="0" smtClean="0"/>
              <a:t>PUCV Doct.  </a:t>
            </a:r>
          </a:p>
          <a:p>
            <a:r>
              <a:rPr lang="es-CL" sz="1200" dirty="0" smtClean="0"/>
              <a:t>Biotecnología</a:t>
            </a:r>
            <a:endParaRPr lang="es-CL" sz="1200" dirty="0"/>
          </a:p>
        </p:txBody>
      </p:sp>
    </p:spTree>
    <p:extLst>
      <p:ext uri="{BB962C8B-B14F-4D97-AF65-F5344CB8AC3E}">
        <p14:creationId xmlns:p14="http://schemas.microsoft.com/office/powerpoint/2010/main" val="68484050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CL" dirty="0" smtClean="0"/>
              <a:t>Sobre las pasant</a:t>
            </a:r>
            <a:r>
              <a:rPr lang="es-CL" dirty="0" smtClean="0"/>
              <a:t>ías:</a:t>
            </a:r>
          </a:p>
          <a:p>
            <a:pPr marL="457200" lvl="1" indent="0">
              <a:buNone/>
            </a:pPr>
            <a:r>
              <a:rPr lang="es-CL" dirty="0" smtClean="0"/>
              <a:t>Desde 3º semestre recomendable</a:t>
            </a:r>
            <a:endParaRPr lang="es-CL" dirty="0"/>
          </a:p>
          <a:p>
            <a:pPr marL="457200" lvl="1" indent="0">
              <a:buNone/>
            </a:pPr>
            <a:endParaRPr lang="es-CL" dirty="0"/>
          </a:p>
          <a:p>
            <a:pPr marL="457200" lvl="1" indent="0">
              <a:buNone/>
            </a:pPr>
            <a:r>
              <a:rPr lang="es-CL" dirty="0" smtClean="0"/>
              <a:t>Existen Proyectos como DI de pregrado excelencia para tesis.</a:t>
            </a:r>
          </a:p>
          <a:p>
            <a:pPr marL="457200" lvl="1" indent="0">
              <a:buNone/>
            </a:pPr>
            <a:endParaRPr lang="es-CL" dirty="0"/>
          </a:p>
          <a:p>
            <a:pPr marL="457200" lvl="1" indent="0">
              <a:buNone/>
            </a:pPr>
            <a:r>
              <a:rPr lang="es-CL" dirty="0" smtClean="0"/>
              <a:t>Posibilidad de racticas con becas del instituto (en conversaciones)</a:t>
            </a:r>
            <a:endParaRPr lang="es-CL" dirty="0"/>
          </a:p>
        </p:txBody>
      </p:sp>
    </p:spTree>
    <p:extLst>
      <p:ext uri="{BB962C8B-B14F-4D97-AF65-F5344CB8AC3E}">
        <p14:creationId xmlns:p14="http://schemas.microsoft.com/office/powerpoint/2010/main" val="25736412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URSOS DATYC AÑO 2013-2016.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875059" cy="6858000"/>
          </a:xfrm>
          <a:prstGeom prst="rect">
            <a:avLst/>
          </a:prstGeom>
        </p:spPr>
      </p:pic>
    </p:spTree>
    <p:extLst>
      <p:ext uri="{BB962C8B-B14F-4D97-AF65-F5344CB8AC3E}">
        <p14:creationId xmlns:p14="http://schemas.microsoft.com/office/powerpoint/2010/main" val="35103543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URSOS DATYC AÑO 2013-2016.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71" y="0"/>
            <a:ext cx="8875059" cy="6858000"/>
          </a:xfrm>
          <a:prstGeom prst="rect">
            <a:avLst/>
          </a:prstGeom>
        </p:spPr>
      </p:pic>
    </p:spTree>
    <p:extLst>
      <p:ext uri="{BB962C8B-B14F-4D97-AF65-F5344CB8AC3E}">
        <p14:creationId xmlns:p14="http://schemas.microsoft.com/office/powerpoint/2010/main" val="36310654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ursos DATYC año 2017.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875059" cy="6858000"/>
          </a:xfrm>
          <a:prstGeom prst="rect">
            <a:avLst/>
          </a:prstGeom>
        </p:spPr>
      </p:pic>
    </p:spTree>
    <p:extLst>
      <p:ext uri="{BB962C8B-B14F-4D97-AF65-F5344CB8AC3E}">
        <p14:creationId xmlns:p14="http://schemas.microsoft.com/office/powerpoint/2010/main" val="4162041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 descr="2.tiff"/>
          <p:cNvPicPr>
            <a:picLocks noChangeAspect="1"/>
          </p:cNvPicPr>
          <p:nvPr/>
        </p:nvPicPr>
        <p:blipFill rotWithShape="1">
          <a:blip r:embed="rId2">
            <a:alphaModFix amt="21000"/>
            <a:extLst>
              <a:ext uri="{28A0092B-C50C-407E-A947-70E740481C1C}">
                <a14:useLocalDpi xmlns:a14="http://schemas.microsoft.com/office/drawing/2010/main" val="0"/>
              </a:ext>
            </a:extLst>
          </a:blip>
          <a:srcRect t="47828" r="36097"/>
          <a:stretch/>
        </p:blipFill>
        <p:spPr bwMode="auto">
          <a:xfrm>
            <a:off x="19844" y="-1"/>
            <a:ext cx="9124156" cy="7037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lecha derecha 14"/>
          <p:cNvSpPr/>
          <p:nvPr/>
        </p:nvSpPr>
        <p:spPr>
          <a:xfrm>
            <a:off x="79372" y="3928778"/>
            <a:ext cx="7788461" cy="76392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4" name="CuadroTexto 3"/>
          <p:cNvSpPr txBox="1"/>
          <p:nvPr/>
        </p:nvSpPr>
        <p:spPr>
          <a:xfrm>
            <a:off x="1478319" y="83601"/>
            <a:ext cx="5409278" cy="646331"/>
          </a:xfrm>
          <a:prstGeom prst="rect">
            <a:avLst/>
          </a:prstGeom>
          <a:noFill/>
        </p:spPr>
        <p:txBody>
          <a:bodyPr wrap="none" rtlCol="0">
            <a:spAutoFit/>
          </a:bodyPr>
          <a:lstStyle/>
          <a:p>
            <a:r>
              <a:rPr lang="es-CL" b="1" dirty="0"/>
              <a:t>Proceso de validación del perfil de egreso de la carrera</a:t>
            </a:r>
            <a:endParaRPr lang="es-ES_tradnl" dirty="0"/>
          </a:p>
          <a:p>
            <a:endParaRPr lang="es-CL" dirty="0"/>
          </a:p>
        </p:txBody>
      </p:sp>
      <p:sp>
        <p:nvSpPr>
          <p:cNvPr id="5" name="CuadroTexto 4"/>
          <p:cNvSpPr txBox="1"/>
          <p:nvPr/>
        </p:nvSpPr>
        <p:spPr>
          <a:xfrm>
            <a:off x="243840" y="635799"/>
            <a:ext cx="8564880" cy="1200329"/>
          </a:xfrm>
          <a:prstGeom prst="rect">
            <a:avLst/>
          </a:prstGeom>
          <a:noFill/>
        </p:spPr>
        <p:txBody>
          <a:bodyPr wrap="square" rtlCol="0">
            <a:spAutoFit/>
          </a:bodyPr>
          <a:lstStyle/>
          <a:p>
            <a:pPr algn="just"/>
            <a:r>
              <a:rPr lang="es-CL" dirty="0"/>
              <a:t>En base a los aspectos enunciados anteriormente y al seguimiento de las cohortes vigentes de 2013 en adelante, el comité de mejoramiento de la calidad de la carrera realizó un ajuste del perfil de egreso del bioquímico PUCV el cual consideró además las pre-encuestas de percepción estudiantil </a:t>
            </a:r>
            <a:r>
              <a:rPr lang="es-CL" dirty="0" smtClean="0"/>
              <a:t>y encuestas sobre el perfil de egreso. </a:t>
            </a:r>
            <a:endParaRPr lang="es-CL" dirty="0"/>
          </a:p>
        </p:txBody>
      </p:sp>
      <p:sp>
        <p:nvSpPr>
          <p:cNvPr id="9" name="Llamada rectangular redondeada 8"/>
          <p:cNvSpPr/>
          <p:nvPr/>
        </p:nvSpPr>
        <p:spPr>
          <a:xfrm flipH="1">
            <a:off x="3110434" y="2197536"/>
            <a:ext cx="1736281" cy="1002036"/>
          </a:xfrm>
          <a:prstGeom prst="wedgeRoundRectCallout">
            <a:avLst>
              <a:gd name="adj1" fmla="val -34738"/>
              <a:gd name="adj2" fmla="val 141542"/>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L" dirty="0" smtClean="0">
                <a:solidFill>
                  <a:schemeClr val="tx1"/>
                </a:solidFill>
              </a:rPr>
              <a:t>Pre-encuestas percepción</a:t>
            </a:r>
          </a:p>
          <a:p>
            <a:pPr algn="ctr"/>
            <a:r>
              <a:rPr lang="es-CL" sz="1200" dirty="0" smtClean="0">
                <a:solidFill>
                  <a:schemeClr val="tx1"/>
                </a:solidFill>
              </a:rPr>
              <a:t>(Sept – Oct 2017)</a:t>
            </a:r>
            <a:endParaRPr lang="es-CL" sz="1200" dirty="0">
              <a:solidFill>
                <a:schemeClr val="tx1"/>
              </a:solidFill>
            </a:endParaRPr>
          </a:p>
        </p:txBody>
      </p:sp>
      <p:sp>
        <p:nvSpPr>
          <p:cNvPr id="11" name="Llamada rectangular redondeada 10"/>
          <p:cNvSpPr/>
          <p:nvPr/>
        </p:nvSpPr>
        <p:spPr>
          <a:xfrm flipV="1">
            <a:off x="243840" y="5426872"/>
            <a:ext cx="1968678" cy="1299673"/>
          </a:xfrm>
          <a:prstGeom prst="wedgeRoundRectCallout">
            <a:avLst>
              <a:gd name="adj1" fmla="val -32900"/>
              <a:gd name="adj2" fmla="val 124568"/>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12" name="CuadroTexto 11"/>
          <p:cNvSpPr txBox="1"/>
          <p:nvPr/>
        </p:nvSpPr>
        <p:spPr>
          <a:xfrm>
            <a:off x="257965" y="5506241"/>
            <a:ext cx="1875185" cy="1200329"/>
          </a:xfrm>
          <a:prstGeom prst="rect">
            <a:avLst/>
          </a:prstGeom>
          <a:noFill/>
        </p:spPr>
        <p:txBody>
          <a:bodyPr wrap="square" rtlCol="0">
            <a:spAutoFit/>
          </a:bodyPr>
          <a:lstStyle/>
          <a:p>
            <a:pPr algn="ctr"/>
            <a:r>
              <a:rPr lang="es-CL" dirty="0" smtClean="0"/>
              <a:t>Directorio asesor de la carrera</a:t>
            </a:r>
          </a:p>
          <a:p>
            <a:pPr algn="ctr"/>
            <a:r>
              <a:rPr lang="es-CL" dirty="0" smtClean="0"/>
              <a:t>Reuniones con el JC (Juan Reyes)</a:t>
            </a:r>
            <a:endParaRPr lang="es-CL" dirty="0"/>
          </a:p>
        </p:txBody>
      </p:sp>
      <p:sp>
        <p:nvSpPr>
          <p:cNvPr id="13" name="Rectángulo redondeado 12"/>
          <p:cNvSpPr/>
          <p:nvPr/>
        </p:nvSpPr>
        <p:spPr>
          <a:xfrm>
            <a:off x="1031847" y="3621222"/>
            <a:ext cx="3184835" cy="13591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4" name="CuadroTexto 13"/>
          <p:cNvSpPr txBox="1"/>
          <p:nvPr/>
        </p:nvSpPr>
        <p:spPr>
          <a:xfrm>
            <a:off x="1121141" y="3750039"/>
            <a:ext cx="2996325" cy="1077218"/>
          </a:xfrm>
          <a:prstGeom prst="rect">
            <a:avLst/>
          </a:prstGeom>
          <a:noFill/>
        </p:spPr>
        <p:txBody>
          <a:bodyPr wrap="square" rtlCol="0">
            <a:spAutoFit/>
          </a:bodyPr>
          <a:lstStyle/>
          <a:p>
            <a:pPr algn="ctr"/>
            <a:r>
              <a:rPr lang="es-CL" sz="1600" dirty="0" smtClean="0"/>
              <a:t>Reuniones preiódicas del comité de autoevalución</a:t>
            </a:r>
          </a:p>
          <a:p>
            <a:pPr algn="ctr"/>
            <a:r>
              <a:rPr lang="es-CL" sz="1600" dirty="0" smtClean="0"/>
              <a:t>Mayo – Diciembre 2017: Revisión y ajuste del Perfil de Egreso</a:t>
            </a:r>
          </a:p>
        </p:txBody>
      </p:sp>
      <p:sp>
        <p:nvSpPr>
          <p:cNvPr id="16" name="Llamada rectangular redondeada 15"/>
          <p:cNvSpPr/>
          <p:nvPr/>
        </p:nvSpPr>
        <p:spPr>
          <a:xfrm flipH="1">
            <a:off x="5615629" y="2197536"/>
            <a:ext cx="3193090" cy="1165735"/>
          </a:xfrm>
          <a:prstGeom prst="wedgeRoundRectCallout">
            <a:avLst>
              <a:gd name="adj1" fmla="val 30441"/>
              <a:gd name="adj2" fmla="val 115732"/>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L" dirty="0" smtClean="0">
                <a:solidFill>
                  <a:schemeClr val="tx1"/>
                </a:solidFill>
              </a:rPr>
              <a:t>Encuestas perfil de egreso</a:t>
            </a:r>
          </a:p>
          <a:p>
            <a:pPr algn="ctr"/>
            <a:r>
              <a:rPr lang="es-CL" sz="1100" dirty="0" smtClean="0">
                <a:solidFill>
                  <a:schemeClr val="tx1"/>
                </a:solidFill>
              </a:rPr>
              <a:t>(Nov 2017– Enero 2018) </a:t>
            </a:r>
            <a:r>
              <a:rPr lang="es-CL" dirty="0" smtClean="0">
                <a:solidFill>
                  <a:schemeClr val="tx1"/>
                </a:solidFill>
              </a:rPr>
              <a:t>Estudiantes Egresados, Docentes, Directorio</a:t>
            </a:r>
            <a:endParaRPr lang="es-CL" dirty="0">
              <a:solidFill>
                <a:schemeClr val="tx1"/>
              </a:solidFill>
            </a:endParaRPr>
          </a:p>
        </p:txBody>
      </p:sp>
      <p:sp>
        <p:nvSpPr>
          <p:cNvPr id="17" name="Llamada rectangular redondeada 16"/>
          <p:cNvSpPr/>
          <p:nvPr/>
        </p:nvSpPr>
        <p:spPr>
          <a:xfrm flipH="1">
            <a:off x="4661780" y="4925854"/>
            <a:ext cx="1736281" cy="1002036"/>
          </a:xfrm>
          <a:prstGeom prst="wedgeRoundRectCallout">
            <a:avLst>
              <a:gd name="adj1" fmla="val -87309"/>
              <a:gd name="adj2" fmla="val -89151"/>
              <a:gd name="adj3" fmla="val 16667"/>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L" dirty="0" smtClean="0">
                <a:solidFill>
                  <a:schemeClr val="tx1"/>
                </a:solidFill>
              </a:rPr>
              <a:t>Validación en consejo de IQ</a:t>
            </a:r>
          </a:p>
          <a:p>
            <a:pPr algn="ctr"/>
            <a:r>
              <a:rPr lang="es-CL" sz="1200" dirty="0" smtClean="0">
                <a:solidFill>
                  <a:schemeClr val="tx1"/>
                </a:solidFill>
              </a:rPr>
              <a:t>(Marzo 2018)</a:t>
            </a:r>
            <a:endParaRPr lang="es-CL" sz="1200" dirty="0">
              <a:solidFill>
                <a:schemeClr val="tx1"/>
              </a:solidFill>
            </a:endParaRPr>
          </a:p>
        </p:txBody>
      </p:sp>
      <p:sp>
        <p:nvSpPr>
          <p:cNvPr id="18" name="CuadroTexto 17"/>
          <p:cNvSpPr txBox="1"/>
          <p:nvPr/>
        </p:nvSpPr>
        <p:spPr>
          <a:xfrm>
            <a:off x="7867833" y="3844401"/>
            <a:ext cx="1200514" cy="923330"/>
          </a:xfrm>
          <a:prstGeom prst="rect">
            <a:avLst/>
          </a:prstGeom>
          <a:solidFill>
            <a:srgbClr val="FFFF00"/>
          </a:solidFill>
        </p:spPr>
        <p:txBody>
          <a:bodyPr wrap="square" rtlCol="0">
            <a:spAutoFit/>
          </a:bodyPr>
          <a:lstStyle/>
          <a:p>
            <a:pPr algn="ctr"/>
            <a:r>
              <a:rPr lang="es-CL" dirty="0" smtClean="0"/>
              <a:t>Validación del perfil de egreso</a:t>
            </a:r>
            <a:endParaRPr lang="es-CL" dirty="0"/>
          </a:p>
        </p:txBody>
      </p:sp>
    </p:spTree>
    <p:extLst>
      <p:ext uri="{BB962C8B-B14F-4D97-AF65-F5344CB8AC3E}">
        <p14:creationId xmlns:p14="http://schemas.microsoft.com/office/powerpoint/2010/main" val="136958514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298679528"/>
              </p:ext>
            </p:extLst>
          </p:nvPr>
        </p:nvGraphicFramePr>
        <p:xfrm>
          <a:off x="377020" y="336419"/>
          <a:ext cx="8502817" cy="6055151"/>
        </p:xfrm>
        <a:graphic>
          <a:graphicData uri="http://schemas.openxmlformats.org/drawingml/2006/table">
            <a:tbl>
              <a:tblPr/>
              <a:tblGrid>
                <a:gridCol w="2977141"/>
                <a:gridCol w="491639"/>
                <a:gridCol w="582683"/>
                <a:gridCol w="528055"/>
                <a:gridCol w="530110"/>
                <a:gridCol w="714356"/>
                <a:gridCol w="476267"/>
                <a:gridCol w="500743"/>
                <a:gridCol w="531074"/>
                <a:gridCol w="625185"/>
                <a:gridCol w="545564"/>
              </a:tblGrid>
              <a:tr h="389002">
                <a:tc>
                  <a:txBody>
                    <a:bodyPr/>
                    <a:lstStyle/>
                    <a:p>
                      <a:pPr algn="l" fontAlgn="ctr"/>
                      <a:endParaRPr lang="es-ES" sz="800" b="1" i="0" u="none" strike="noStrike" dirty="0">
                        <a:solidFill>
                          <a:srgbClr val="000000"/>
                        </a:solidFill>
                        <a:effectLst/>
                        <a:latin typeface="Arial"/>
                      </a:endParaRPr>
                    </a:p>
                  </a:txBody>
                  <a:tcPr marL="5286" marR="5286" marT="5286" marB="0" anchor="ctr">
                    <a:lnL>
                      <a:noFill/>
                    </a:lnL>
                    <a:lnR>
                      <a:noFill/>
                    </a:lnR>
                    <a:lnT>
                      <a:noFill/>
                    </a:lnT>
                    <a:lnB>
                      <a:noFill/>
                    </a:lnB>
                  </a:tcPr>
                </a:tc>
                <a:tc gridSpan="2">
                  <a:txBody>
                    <a:bodyPr/>
                    <a:lstStyle/>
                    <a:p>
                      <a:pPr algn="ctr" fontAlgn="b"/>
                      <a:r>
                        <a:rPr lang="es-ES_tradnl" sz="800" b="0" i="0" u="none" strike="noStrike" dirty="0" smtClean="0">
                          <a:solidFill>
                            <a:srgbClr val="000000"/>
                          </a:solidFill>
                          <a:effectLst/>
                          <a:latin typeface="Calibri"/>
                        </a:rPr>
                        <a:t>      Estudiantes (11)</a:t>
                      </a:r>
                      <a:endParaRPr lang="es-ES_tradnl" sz="800" b="0" i="0" u="none" strike="noStrike" dirty="0">
                        <a:solidFill>
                          <a:srgbClr val="000000"/>
                        </a:solidFill>
                        <a:effectLst/>
                        <a:latin typeface="Calibri"/>
                      </a:endParaRPr>
                    </a:p>
                  </a:txBody>
                  <a:tcPr marL="5286" marR="5286" marT="5286" marB="0" anchor="b">
                    <a:lnL>
                      <a:noFill/>
                    </a:lnL>
                    <a:lnR>
                      <a:noFill/>
                    </a:lnR>
                    <a:lnT>
                      <a:noFill/>
                    </a:lnT>
                    <a:lnB>
                      <a:noFill/>
                    </a:lnB>
                  </a:tcPr>
                </a:tc>
                <a:tc hMerge="1">
                  <a:txBody>
                    <a:bodyPr/>
                    <a:lstStyle/>
                    <a:p>
                      <a:endParaRPr lang="es-CL"/>
                    </a:p>
                  </a:txBody>
                  <a:tcPr/>
                </a:tc>
                <a:tc gridSpan="2">
                  <a:txBody>
                    <a:bodyPr/>
                    <a:lstStyle/>
                    <a:p>
                      <a:pPr algn="ctr" fontAlgn="b"/>
                      <a:r>
                        <a:rPr lang="es-ES" sz="800" b="0" i="0" u="none" strike="noStrike" dirty="0">
                          <a:solidFill>
                            <a:srgbClr val="000000"/>
                          </a:solidFill>
                          <a:effectLst/>
                          <a:latin typeface="Calibri"/>
                        </a:rPr>
                        <a:t>    </a:t>
                      </a:r>
                      <a:r>
                        <a:rPr lang="es-ES" sz="800" b="0" i="0" u="none" strike="noStrike" dirty="0" smtClean="0">
                          <a:solidFill>
                            <a:srgbClr val="000000"/>
                          </a:solidFill>
                          <a:effectLst/>
                          <a:latin typeface="Calibri"/>
                        </a:rPr>
                        <a:t> Docente (26)</a:t>
                      </a:r>
                      <a:endParaRPr lang="es-ES" sz="800" b="0" i="0" u="none" strike="noStrike" dirty="0">
                        <a:solidFill>
                          <a:srgbClr val="000000"/>
                        </a:solidFill>
                        <a:effectLst/>
                        <a:latin typeface="Calibri"/>
                      </a:endParaRPr>
                    </a:p>
                  </a:txBody>
                  <a:tcPr marL="5286" marR="5286" marT="5286" marB="0" anchor="b">
                    <a:lnL>
                      <a:noFill/>
                    </a:lnL>
                    <a:lnR>
                      <a:noFill/>
                    </a:lnR>
                    <a:lnT>
                      <a:noFill/>
                    </a:lnT>
                    <a:lnB>
                      <a:noFill/>
                    </a:lnB>
                  </a:tcPr>
                </a:tc>
                <a:tc hMerge="1">
                  <a:txBody>
                    <a:bodyPr/>
                    <a:lstStyle/>
                    <a:p>
                      <a:pPr algn="ctr" fontAlgn="b"/>
                      <a:endParaRPr lang="es-ES" sz="800" b="0" i="0" u="none" strike="noStrike" dirty="0">
                        <a:solidFill>
                          <a:srgbClr val="000000"/>
                        </a:solidFill>
                        <a:effectLst/>
                        <a:latin typeface="Calibri"/>
                      </a:endParaRPr>
                    </a:p>
                  </a:txBody>
                  <a:tcPr marL="5286" marR="5286" marT="5286" marB="0" anchor="b">
                    <a:lnL>
                      <a:noFill/>
                    </a:lnL>
                    <a:lnR>
                      <a:noFill/>
                    </a:lnR>
                    <a:lnT>
                      <a:noFill/>
                    </a:lnT>
                    <a:lnB>
                      <a:noFill/>
                    </a:lnB>
                  </a:tcPr>
                </a:tc>
                <a:tc gridSpan="2">
                  <a:txBody>
                    <a:bodyPr/>
                    <a:lstStyle/>
                    <a:p>
                      <a:pPr algn="ctr" fontAlgn="b"/>
                      <a:r>
                        <a:rPr lang="es-ES_tradnl" sz="800" b="0" i="0" u="none" strike="noStrike" dirty="0">
                          <a:solidFill>
                            <a:srgbClr val="000000"/>
                          </a:solidFill>
                          <a:effectLst/>
                          <a:latin typeface="Calibri"/>
                        </a:rPr>
                        <a:t>  </a:t>
                      </a:r>
                      <a:r>
                        <a:rPr lang="es-ES_tradnl" sz="800" b="0" i="0" u="none" strike="noStrike" dirty="0" smtClean="0">
                          <a:solidFill>
                            <a:srgbClr val="000000"/>
                          </a:solidFill>
                          <a:effectLst/>
                          <a:latin typeface="Calibri"/>
                        </a:rPr>
                        <a:t> Empleadores (16)</a:t>
                      </a:r>
                      <a:endParaRPr lang="es-ES_tradnl" sz="800" b="0" i="0" u="none" strike="noStrike" dirty="0">
                        <a:solidFill>
                          <a:srgbClr val="000000"/>
                        </a:solidFill>
                        <a:effectLst/>
                        <a:latin typeface="Calibri"/>
                      </a:endParaRPr>
                    </a:p>
                  </a:txBody>
                  <a:tcPr marL="5286" marR="5286" marT="5286" marB="0" anchor="b">
                    <a:lnL>
                      <a:noFill/>
                    </a:lnL>
                    <a:lnR>
                      <a:noFill/>
                    </a:lnR>
                    <a:lnT>
                      <a:noFill/>
                    </a:lnT>
                    <a:lnB>
                      <a:noFill/>
                    </a:lnB>
                  </a:tcPr>
                </a:tc>
                <a:tc hMerge="1">
                  <a:txBody>
                    <a:bodyPr/>
                    <a:lstStyle/>
                    <a:p>
                      <a:pPr algn="ctr" fontAlgn="b"/>
                      <a:endParaRPr lang="es-ES" sz="800" b="0" i="0" u="none" strike="noStrike" dirty="0">
                        <a:solidFill>
                          <a:srgbClr val="000000"/>
                        </a:solidFill>
                        <a:effectLst/>
                        <a:latin typeface="Calibri"/>
                      </a:endParaRPr>
                    </a:p>
                  </a:txBody>
                  <a:tcPr marL="5286" marR="5286" marT="5286" marB="0" anchor="b">
                    <a:lnL>
                      <a:noFill/>
                    </a:lnL>
                    <a:lnR>
                      <a:noFill/>
                    </a:lnR>
                    <a:lnT>
                      <a:noFill/>
                    </a:lnT>
                    <a:lnB>
                      <a:noFill/>
                    </a:lnB>
                  </a:tcPr>
                </a:tc>
                <a:tc gridSpan="2">
                  <a:txBody>
                    <a:bodyPr/>
                    <a:lstStyle/>
                    <a:p>
                      <a:pPr algn="ctr" fontAlgn="b"/>
                      <a:r>
                        <a:rPr lang="pt-BR" sz="800" b="0" i="0" u="none" strike="noStrike" dirty="0" err="1" smtClean="0">
                          <a:solidFill>
                            <a:srgbClr val="000000"/>
                          </a:solidFill>
                          <a:effectLst/>
                          <a:latin typeface="Calibri"/>
                        </a:rPr>
                        <a:t>Egresados</a:t>
                      </a:r>
                      <a:r>
                        <a:rPr lang="pt-BR" sz="800" b="0" i="0" u="none" strike="noStrike" dirty="0" smtClean="0">
                          <a:solidFill>
                            <a:srgbClr val="000000"/>
                          </a:solidFill>
                          <a:effectLst/>
                          <a:latin typeface="Calibri"/>
                        </a:rPr>
                        <a:t> (62)</a:t>
                      </a:r>
                      <a:endParaRPr lang="pt-BR" sz="800" b="0" i="0" u="none" strike="noStrike" dirty="0">
                        <a:solidFill>
                          <a:srgbClr val="000000"/>
                        </a:solidFill>
                        <a:effectLst/>
                        <a:latin typeface="Calibri"/>
                      </a:endParaRPr>
                    </a:p>
                  </a:txBody>
                  <a:tcPr marL="5286" marR="5286" marT="5286" marB="0" anchor="b">
                    <a:lnL>
                      <a:noFill/>
                    </a:lnL>
                    <a:lnR>
                      <a:noFill/>
                    </a:lnR>
                    <a:lnT>
                      <a:noFill/>
                    </a:lnT>
                    <a:lnB>
                      <a:noFill/>
                    </a:lnB>
                  </a:tcPr>
                </a:tc>
                <a:tc hMerge="1">
                  <a:txBody>
                    <a:bodyPr/>
                    <a:lstStyle/>
                    <a:p>
                      <a:pPr algn="ctr" fontAlgn="b"/>
                      <a:endParaRPr lang="es-ES" sz="800" b="0" i="0" u="none" strike="noStrike" dirty="0">
                        <a:solidFill>
                          <a:srgbClr val="000000"/>
                        </a:solidFill>
                        <a:effectLst/>
                        <a:latin typeface="Calibri"/>
                      </a:endParaRPr>
                    </a:p>
                  </a:txBody>
                  <a:tcPr marL="5286" marR="5286" marT="5286" marB="0" anchor="b">
                    <a:lnL>
                      <a:noFill/>
                    </a:lnL>
                    <a:lnR>
                      <a:noFill/>
                    </a:lnR>
                    <a:lnT>
                      <a:noFill/>
                    </a:lnT>
                    <a:lnB>
                      <a:noFill/>
                    </a:lnB>
                  </a:tcPr>
                </a:tc>
                <a:tc gridSpan="2">
                  <a:txBody>
                    <a:bodyPr/>
                    <a:lstStyle/>
                    <a:p>
                      <a:pPr algn="ctr" fontAlgn="b"/>
                      <a:r>
                        <a:rPr lang="es-ES_tradnl" sz="800" b="0" i="0" u="none" strike="noStrike" dirty="0" smtClean="0">
                          <a:solidFill>
                            <a:srgbClr val="000000"/>
                          </a:solidFill>
                          <a:effectLst/>
                          <a:latin typeface="Calibri"/>
                        </a:rPr>
                        <a:t>Directorio (4)</a:t>
                      </a:r>
                      <a:endParaRPr lang="es-ES_tradnl" sz="800" b="0" i="0" u="none" strike="noStrike" dirty="0">
                        <a:solidFill>
                          <a:srgbClr val="000000"/>
                        </a:solidFill>
                        <a:effectLst/>
                        <a:latin typeface="Calibri"/>
                      </a:endParaRPr>
                    </a:p>
                  </a:txBody>
                  <a:tcPr marL="5286" marR="5286" marT="5286" marB="0" anchor="b">
                    <a:lnL>
                      <a:noFill/>
                    </a:lnL>
                    <a:lnR>
                      <a:noFill/>
                    </a:lnR>
                    <a:lnT>
                      <a:noFill/>
                    </a:lnT>
                    <a:lnB>
                      <a:noFill/>
                    </a:lnB>
                  </a:tcPr>
                </a:tc>
                <a:tc hMerge="1">
                  <a:txBody>
                    <a:bodyPr/>
                    <a:lstStyle/>
                    <a:p>
                      <a:pPr algn="ctr" fontAlgn="b"/>
                      <a:endParaRPr lang="es-ES" sz="800" b="0" i="0" u="none" strike="noStrike" dirty="0">
                        <a:solidFill>
                          <a:srgbClr val="000000"/>
                        </a:solidFill>
                        <a:effectLst/>
                        <a:latin typeface="Calibri"/>
                      </a:endParaRPr>
                    </a:p>
                  </a:txBody>
                  <a:tcPr marL="5286" marR="5286" marT="5286" marB="0" anchor="b">
                    <a:lnL>
                      <a:noFill/>
                    </a:lnL>
                    <a:lnR>
                      <a:noFill/>
                    </a:lnR>
                    <a:lnT>
                      <a:noFill/>
                    </a:lnT>
                    <a:lnB>
                      <a:noFill/>
                    </a:lnB>
                  </a:tcPr>
                </a:tc>
              </a:tr>
              <a:tr h="563702">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s-ES" sz="800" b="1" i="0" u="none" strike="noStrike" dirty="0" smtClean="0">
                          <a:solidFill>
                            <a:srgbClr val="000000"/>
                          </a:solidFill>
                          <a:effectLst/>
                          <a:latin typeface="Arial"/>
                        </a:rPr>
                        <a:t>Competencias Específicas  Disciplinares</a:t>
                      </a:r>
                    </a:p>
                    <a:p>
                      <a:pPr algn="l" fontAlgn="b"/>
                      <a:endParaRPr lang="es-ES" sz="800" b="0" i="0" u="none" strike="noStrike" dirty="0">
                        <a:solidFill>
                          <a:srgbClr val="000000"/>
                        </a:solidFill>
                        <a:effectLst/>
                        <a:latin typeface="Calibri"/>
                      </a:endParaRPr>
                    </a:p>
                  </a:txBody>
                  <a:tcPr marL="5286" marR="5286" marT="5286" marB="0" anchor="b">
                    <a:lnL>
                      <a:noFill/>
                    </a:lnL>
                    <a:lnR>
                      <a:noFill/>
                    </a:lnR>
                    <a:lnT>
                      <a:noFill/>
                    </a:lnT>
                    <a:lnB>
                      <a:noFill/>
                    </a:lnB>
                  </a:tcPr>
                </a:tc>
                <a:tc>
                  <a:txBody>
                    <a:bodyPr/>
                    <a:lstStyle/>
                    <a:p>
                      <a:pPr algn="ctr" fontAlgn="b"/>
                      <a:r>
                        <a:rPr lang="es-ES" sz="800" b="0" i="0" u="none" strike="noStrike" dirty="0">
                          <a:solidFill>
                            <a:srgbClr val="000000"/>
                          </a:solidFill>
                          <a:effectLst/>
                          <a:latin typeface="Calibri"/>
                        </a:rPr>
                        <a:t>importante</a:t>
                      </a:r>
                    </a:p>
                  </a:txBody>
                  <a:tcPr marL="5286" marR="5286" marT="5286" marB="0" anchor="b">
                    <a:lnL>
                      <a:noFill/>
                    </a:lnL>
                    <a:lnR>
                      <a:noFill/>
                    </a:lnR>
                    <a:lnT>
                      <a:noFill/>
                    </a:lnT>
                    <a:lnB>
                      <a:noFill/>
                    </a:lnB>
                  </a:tcPr>
                </a:tc>
                <a:tc>
                  <a:txBody>
                    <a:bodyPr/>
                    <a:lstStyle/>
                    <a:p>
                      <a:pPr algn="ctr" fontAlgn="b"/>
                      <a:r>
                        <a:rPr lang="es-ES" sz="800" b="0" i="0" u="none" strike="noStrike">
                          <a:solidFill>
                            <a:srgbClr val="000000"/>
                          </a:solidFill>
                          <a:effectLst/>
                          <a:latin typeface="Calibri"/>
                        </a:rPr>
                        <a:t>no importante</a:t>
                      </a:r>
                    </a:p>
                  </a:txBody>
                  <a:tcPr marL="5286" marR="5286" marT="5286" marB="0" anchor="b">
                    <a:lnL>
                      <a:noFill/>
                    </a:lnL>
                    <a:lnR>
                      <a:noFill/>
                    </a:lnR>
                    <a:lnT>
                      <a:noFill/>
                    </a:lnT>
                    <a:lnB>
                      <a:noFill/>
                    </a:lnB>
                  </a:tcPr>
                </a:tc>
                <a:tc>
                  <a:txBody>
                    <a:bodyPr/>
                    <a:lstStyle/>
                    <a:p>
                      <a:pPr algn="ctr" fontAlgn="b"/>
                      <a:r>
                        <a:rPr lang="es-ES" sz="800" b="0" i="0" u="none" strike="noStrike">
                          <a:solidFill>
                            <a:srgbClr val="000000"/>
                          </a:solidFill>
                          <a:effectLst/>
                          <a:latin typeface="Calibri"/>
                        </a:rPr>
                        <a:t>importante</a:t>
                      </a:r>
                    </a:p>
                  </a:txBody>
                  <a:tcPr marL="5286" marR="5286" marT="5286" marB="0" anchor="b">
                    <a:lnL>
                      <a:noFill/>
                    </a:lnL>
                    <a:lnR>
                      <a:noFill/>
                    </a:lnR>
                    <a:lnT>
                      <a:noFill/>
                    </a:lnT>
                    <a:lnB>
                      <a:noFill/>
                    </a:lnB>
                  </a:tcPr>
                </a:tc>
                <a:tc>
                  <a:txBody>
                    <a:bodyPr/>
                    <a:lstStyle/>
                    <a:p>
                      <a:pPr algn="ctr" fontAlgn="b"/>
                      <a:r>
                        <a:rPr lang="es-ES" sz="800" b="0" i="0" u="none" strike="noStrike">
                          <a:solidFill>
                            <a:srgbClr val="000000"/>
                          </a:solidFill>
                          <a:effectLst/>
                          <a:latin typeface="Calibri"/>
                        </a:rPr>
                        <a:t>no importante</a:t>
                      </a:r>
                    </a:p>
                  </a:txBody>
                  <a:tcPr marL="5286" marR="5286" marT="5286" marB="0" anchor="b">
                    <a:lnL>
                      <a:noFill/>
                    </a:lnL>
                    <a:lnR>
                      <a:noFill/>
                    </a:lnR>
                    <a:lnT>
                      <a:noFill/>
                    </a:lnT>
                    <a:lnB>
                      <a:noFill/>
                    </a:lnB>
                  </a:tcPr>
                </a:tc>
                <a:tc>
                  <a:txBody>
                    <a:bodyPr/>
                    <a:lstStyle/>
                    <a:p>
                      <a:pPr algn="ctr" fontAlgn="b"/>
                      <a:r>
                        <a:rPr lang="es-ES" sz="800" b="0" i="0" u="none" strike="noStrike">
                          <a:solidFill>
                            <a:srgbClr val="000000"/>
                          </a:solidFill>
                          <a:effectLst/>
                          <a:latin typeface="Calibri"/>
                        </a:rPr>
                        <a:t>importante</a:t>
                      </a:r>
                    </a:p>
                  </a:txBody>
                  <a:tcPr marL="5286" marR="5286" marT="5286" marB="0" anchor="b">
                    <a:lnL>
                      <a:noFill/>
                    </a:lnL>
                    <a:lnR>
                      <a:noFill/>
                    </a:lnR>
                    <a:lnT>
                      <a:noFill/>
                    </a:lnT>
                    <a:lnB>
                      <a:noFill/>
                    </a:lnB>
                  </a:tcPr>
                </a:tc>
                <a:tc>
                  <a:txBody>
                    <a:bodyPr/>
                    <a:lstStyle/>
                    <a:p>
                      <a:pPr algn="ctr" fontAlgn="b"/>
                      <a:r>
                        <a:rPr lang="es-ES" sz="800" b="0" i="0" u="none" strike="noStrike" dirty="0">
                          <a:solidFill>
                            <a:srgbClr val="000000"/>
                          </a:solidFill>
                          <a:effectLst/>
                          <a:latin typeface="Calibri"/>
                        </a:rPr>
                        <a:t>no importante</a:t>
                      </a:r>
                    </a:p>
                  </a:txBody>
                  <a:tcPr marL="5286" marR="5286" marT="5286" marB="0" anchor="b">
                    <a:lnL>
                      <a:noFill/>
                    </a:lnL>
                    <a:lnR>
                      <a:noFill/>
                    </a:lnR>
                    <a:lnT>
                      <a:noFill/>
                    </a:lnT>
                    <a:lnB>
                      <a:noFill/>
                    </a:lnB>
                  </a:tcPr>
                </a:tc>
                <a:tc>
                  <a:txBody>
                    <a:bodyPr/>
                    <a:lstStyle/>
                    <a:p>
                      <a:pPr algn="ctr" fontAlgn="b"/>
                      <a:r>
                        <a:rPr lang="es-ES" sz="800" b="0" i="0" u="none" strike="noStrike">
                          <a:solidFill>
                            <a:srgbClr val="000000"/>
                          </a:solidFill>
                          <a:effectLst/>
                          <a:latin typeface="Calibri"/>
                        </a:rPr>
                        <a:t>importante</a:t>
                      </a:r>
                    </a:p>
                  </a:txBody>
                  <a:tcPr marL="5286" marR="5286" marT="5286" marB="0" anchor="b">
                    <a:lnL>
                      <a:noFill/>
                    </a:lnL>
                    <a:lnR>
                      <a:noFill/>
                    </a:lnR>
                    <a:lnT>
                      <a:noFill/>
                    </a:lnT>
                    <a:lnB>
                      <a:noFill/>
                    </a:lnB>
                  </a:tcPr>
                </a:tc>
                <a:tc>
                  <a:txBody>
                    <a:bodyPr/>
                    <a:lstStyle/>
                    <a:p>
                      <a:pPr algn="ctr" fontAlgn="b"/>
                      <a:r>
                        <a:rPr lang="es-ES" sz="800" b="0" i="0" u="none" strike="noStrike">
                          <a:solidFill>
                            <a:srgbClr val="000000"/>
                          </a:solidFill>
                          <a:effectLst/>
                          <a:latin typeface="Calibri"/>
                        </a:rPr>
                        <a:t>no importante</a:t>
                      </a:r>
                    </a:p>
                  </a:txBody>
                  <a:tcPr marL="5286" marR="5286" marT="5286" marB="0" anchor="b">
                    <a:lnL>
                      <a:noFill/>
                    </a:lnL>
                    <a:lnR>
                      <a:noFill/>
                    </a:lnR>
                    <a:lnT>
                      <a:noFill/>
                    </a:lnT>
                    <a:lnB>
                      <a:noFill/>
                    </a:lnB>
                  </a:tcPr>
                </a:tc>
                <a:tc>
                  <a:txBody>
                    <a:bodyPr/>
                    <a:lstStyle/>
                    <a:p>
                      <a:pPr algn="ctr" fontAlgn="b"/>
                      <a:r>
                        <a:rPr lang="es-ES" sz="800" b="0" i="0" u="none" strike="noStrike">
                          <a:solidFill>
                            <a:srgbClr val="000000"/>
                          </a:solidFill>
                          <a:effectLst/>
                          <a:latin typeface="Calibri"/>
                        </a:rPr>
                        <a:t>importante</a:t>
                      </a:r>
                    </a:p>
                  </a:txBody>
                  <a:tcPr marL="5286" marR="5286" marT="5286" marB="0" anchor="b">
                    <a:lnL>
                      <a:noFill/>
                    </a:lnL>
                    <a:lnR>
                      <a:noFill/>
                    </a:lnR>
                    <a:lnT>
                      <a:noFill/>
                    </a:lnT>
                    <a:lnB>
                      <a:noFill/>
                    </a:lnB>
                  </a:tcPr>
                </a:tc>
                <a:tc>
                  <a:txBody>
                    <a:bodyPr/>
                    <a:lstStyle/>
                    <a:p>
                      <a:pPr algn="ctr" fontAlgn="b"/>
                      <a:r>
                        <a:rPr lang="es-ES" sz="800" b="0" i="0" u="none" strike="noStrike">
                          <a:solidFill>
                            <a:srgbClr val="000000"/>
                          </a:solidFill>
                          <a:effectLst/>
                          <a:latin typeface="Calibri"/>
                        </a:rPr>
                        <a:t>no importante</a:t>
                      </a:r>
                    </a:p>
                  </a:txBody>
                  <a:tcPr marL="5286" marR="5286" marT="5286" marB="0" anchor="b">
                    <a:lnL>
                      <a:noFill/>
                    </a:lnL>
                    <a:lnR>
                      <a:noFill/>
                    </a:lnR>
                    <a:lnT>
                      <a:noFill/>
                    </a:lnT>
                    <a:lnB>
                      <a:noFill/>
                    </a:lnB>
                  </a:tcPr>
                </a:tc>
              </a:tr>
              <a:tr h="516822">
                <a:tc>
                  <a:txBody>
                    <a:bodyPr/>
                    <a:lstStyle/>
                    <a:p>
                      <a:pPr algn="just" fontAlgn="ctr"/>
                      <a:r>
                        <a:rPr lang="es-ES" sz="800" b="0" i="0" u="none" strike="noStrike" dirty="0" smtClean="0">
                          <a:solidFill>
                            <a:srgbClr val="000000"/>
                          </a:solidFill>
                          <a:effectLst/>
                          <a:latin typeface="Arial"/>
                          <a:cs typeface="Arial"/>
                        </a:rPr>
                        <a:t>9.- Demuestra conocimientos </a:t>
                      </a:r>
                      <a:r>
                        <a:rPr lang="es-ES" sz="800" b="0" i="0" u="none" strike="noStrike" dirty="0">
                          <a:solidFill>
                            <a:srgbClr val="000000"/>
                          </a:solidFill>
                          <a:effectLst/>
                          <a:latin typeface="Arial"/>
                          <a:cs typeface="Arial"/>
                        </a:rPr>
                        <a:t>y comprensión de hechos esenciales, conceptos, principios y teorías relacionadas con la bioquímica, química </a:t>
                      </a:r>
                      <a:r>
                        <a:rPr lang="es-ES" sz="800" b="0" i="0" u="none" strike="noStrike" dirty="0" smtClean="0">
                          <a:solidFill>
                            <a:srgbClr val="000000"/>
                          </a:solidFill>
                          <a:effectLst/>
                          <a:latin typeface="Arial"/>
                          <a:cs typeface="Arial"/>
                        </a:rPr>
                        <a:t>y </a:t>
                      </a:r>
                      <a:r>
                        <a:rPr lang="es-ES" sz="800" b="0" i="0" u="none" strike="noStrike" dirty="0">
                          <a:solidFill>
                            <a:srgbClr val="000000"/>
                          </a:solidFill>
                          <a:effectLst/>
                          <a:latin typeface="Arial"/>
                          <a:cs typeface="Arial"/>
                        </a:rPr>
                        <a:t>ciencias biomoleculares para la resolución de problemas pertinentes a éstas áreas.</a:t>
                      </a:r>
                    </a:p>
                  </a:txBody>
                  <a:tcPr marL="5286" marR="5286" marT="5286" marB="0" anchor="ctr">
                    <a:lnL>
                      <a:noFill/>
                    </a:lnL>
                    <a:lnR>
                      <a:noFill/>
                    </a:lnR>
                    <a:lnT>
                      <a:noFill/>
                    </a:lnT>
                    <a:lnB>
                      <a:noFill/>
                    </a:lnB>
                  </a:tcPr>
                </a:tc>
                <a:tc>
                  <a:txBody>
                    <a:bodyPr/>
                    <a:lstStyle/>
                    <a:p>
                      <a:pPr algn="ctr" fontAlgn="ctr"/>
                      <a:r>
                        <a:rPr lang="es-ES" sz="1000" b="0" i="0" u="none" strike="noStrike" dirty="0" smtClean="0">
                          <a:solidFill>
                            <a:srgbClr val="000000"/>
                          </a:solidFill>
                          <a:effectLst/>
                          <a:latin typeface="Calibri"/>
                        </a:rPr>
                        <a:t>11</a:t>
                      </a:r>
                      <a:endParaRPr lang="es-ES" sz="1000" b="0" i="0" u="none" strike="noStrike" dirty="0">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a:rPr>
                        <a:t>0</a:t>
                      </a:r>
                    </a:p>
                  </a:txBody>
                  <a:tcPr marL="5286" marR="5286" marT="5286" marB="0" anchor="ctr">
                    <a:lnL>
                      <a:noFill/>
                    </a:lnL>
                    <a:lnR>
                      <a:noFill/>
                    </a:lnR>
                    <a:lnT>
                      <a:noFill/>
                    </a:lnT>
                    <a:lnB>
                      <a:noFill/>
                    </a:lnB>
                  </a:tcPr>
                </a:tc>
                <a:tc>
                  <a:txBody>
                    <a:bodyPr/>
                    <a:lstStyle/>
                    <a:p>
                      <a:pPr algn="ctr" fontAlgn="ctr"/>
                      <a:r>
                        <a:rPr lang="es-ES" sz="1000" b="0" i="0" u="none" strike="noStrike" dirty="0" smtClean="0">
                          <a:solidFill>
                            <a:srgbClr val="000000"/>
                          </a:solidFill>
                          <a:effectLst/>
                          <a:latin typeface="Calibri"/>
                        </a:rPr>
                        <a:t>26</a:t>
                      </a:r>
                      <a:endParaRPr lang="es-ES" sz="1000" b="0" i="0" u="none" strike="noStrike" dirty="0">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a:rPr>
                        <a:t>0</a:t>
                      </a:r>
                    </a:p>
                  </a:txBody>
                  <a:tcPr marL="5286" marR="5286" marT="5286"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a:rPr>
                        <a:t>15</a:t>
                      </a:r>
                    </a:p>
                  </a:txBody>
                  <a:tcPr marL="5286" marR="5286" marT="5286"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a:rPr>
                        <a:t>1</a:t>
                      </a:r>
                    </a:p>
                  </a:txBody>
                  <a:tcPr marL="5286" marR="5286" marT="5286"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a:rPr>
                        <a:t>62</a:t>
                      </a:r>
                    </a:p>
                  </a:txBody>
                  <a:tcPr marL="5286" marR="5286" marT="5286"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a:rPr>
                        <a:t>0</a:t>
                      </a:r>
                    </a:p>
                  </a:txBody>
                  <a:tcPr marL="5286" marR="5286" marT="5286" marB="0" anchor="ctr">
                    <a:lnL>
                      <a:noFill/>
                    </a:lnL>
                    <a:lnR>
                      <a:noFill/>
                    </a:lnR>
                    <a:lnT>
                      <a:noFill/>
                    </a:lnT>
                    <a:lnB>
                      <a:noFill/>
                    </a:lnB>
                  </a:tcPr>
                </a:tc>
                <a:tc>
                  <a:txBody>
                    <a:bodyPr/>
                    <a:lstStyle/>
                    <a:p>
                      <a:pPr algn="ctr" fontAlgn="ctr"/>
                      <a:r>
                        <a:rPr lang="es-ES" sz="1000" b="0" i="0" u="none" strike="noStrike" dirty="0" smtClean="0">
                          <a:solidFill>
                            <a:srgbClr val="000000"/>
                          </a:solidFill>
                          <a:effectLst/>
                          <a:latin typeface="Calibri"/>
                        </a:rPr>
                        <a:t>2</a:t>
                      </a:r>
                      <a:endParaRPr lang="es-ES" sz="1000" b="0" i="0" u="none" strike="noStrike" dirty="0">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a:rPr>
                        <a:t>0</a:t>
                      </a:r>
                    </a:p>
                  </a:txBody>
                  <a:tcPr marL="5286" marR="5286" marT="5286" marB="0" anchor="ctr">
                    <a:lnL>
                      <a:noFill/>
                    </a:lnL>
                    <a:lnR>
                      <a:noFill/>
                    </a:lnR>
                    <a:lnT>
                      <a:noFill/>
                    </a:lnT>
                    <a:lnB>
                      <a:noFill/>
                    </a:lnB>
                  </a:tcPr>
                </a:tc>
              </a:tr>
              <a:tr h="516822">
                <a:tc>
                  <a:txBody>
                    <a:bodyPr/>
                    <a:lstStyle/>
                    <a:p>
                      <a:pPr algn="just" fontAlgn="ctr"/>
                      <a:r>
                        <a:rPr lang="es-ES" sz="800" b="0" i="0" u="none" strike="noStrike" dirty="0" smtClean="0">
                          <a:solidFill>
                            <a:srgbClr val="000000"/>
                          </a:solidFill>
                          <a:effectLst/>
                          <a:latin typeface="Arial"/>
                          <a:cs typeface="Arial"/>
                        </a:rPr>
                        <a:t>10.- Realiza </a:t>
                      </a:r>
                      <a:r>
                        <a:rPr lang="es-ES" sz="800" b="0" i="0" u="none" strike="noStrike" dirty="0">
                          <a:solidFill>
                            <a:srgbClr val="000000"/>
                          </a:solidFill>
                          <a:effectLst/>
                          <a:latin typeface="Arial"/>
                          <a:cs typeface="Arial"/>
                        </a:rPr>
                        <a:t>procedimientos, comprendiendo sus fundamentos, los que emplea en el análisis bioquímico y químico para la determinación, identificación y caracterización de biomoléculas y otras sustancias químicas.</a:t>
                      </a:r>
                    </a:p>
                  </a:txBody>
                  <a:tcPr marL="5286" marR="5286" marT="5286" marB="0" anchor="ctr">
                    <a:lnL>
                      <a:noFill/>
                    </a:lnL>
                    <a:lnR>
                      <a:noFill/>
                    </a:lnR>
                    <a:lnT>
                      <a:noFill/>
                    </a:lnT>
                    <a:lnB>
                      <a:noFill/>
                    </a:lnB>
                  </a:tcPr>
                </a:tc>
                <a:tc>
                  <a:txBody>
                    <a:bodyPr/>
                    <a:lstStyle/>
                    <a:p>
                      <a:pPr algn="ctr" fontAlgn="ctr"/>
                      <a:r>
                        <a:rPr lang="es-ES" sz="1000" b="0" i="0" u="none" strike="noStrike" dirty="0" smtClean="0">
                          <a:solidFill>
                            <a:srgbClr val="000000"/>
                          </a:solidFill>
                          <a:effectLst/>
                          <a:latin typeface="Calibri"/>
                        </a:rPr>
                        <a:t>11</a:t>
                      </a:r>
                      <a:endParaRPr lang="es-ES" sz="1000" b="0" i="0" u="none" strike="noStrike" dirty="0">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r>
                        <a:rPr lang="es-ES" sz="1000" b="0" i="0" u="none" strike="noStrike" dirty="0">
                          <a:solidFill>
                            <a:srgbClr val="000000"/>
                          </a:solidFill>
                          <a:effectLst/>
                          <a:latin typeface="Calibri"/>
                        </a:rPr>
                        <a:t>0</a:t>
                      </a:r>
                    </a:p>
                  </a:txBody>
                  <a:tcPr marL="5286" marR="5286" marT="5286" marB="0" anchor="ctr">
                    <a:lnL>
                      <a:noFill/>
                    </a:lnL>
                    <a:lnR>
                      <a:noFill/>
                    </a:lnR>
                    <a:lnT>
                      <a:noFill/>
                    </a:lnT>
                    <a:lnB>
                      <a:noFill/>
                    </a:lnB>
                  </a:tcPr>
                </a:tc>
                <a:tc>
                  <a:txBody>
                    <a:bodyPr/>
                    <a:lstStyle/>
                    <a:p>
                      <a:pPr algn="ctr" fontAlgn="ctr"/>
                      <a:r>
                        <a:rPr lang="es-ES" sz="1000" b="0" i="0" u="none" strike="noStrike" dirty="0" smtClean="0">
                          <a:solidFill>
                            <a:srgbClr val="000000"/>
                          </a:solidFill>
                          <a:effectLst/>
                          <a:latin typeface="Calibri"/>
                        </a:rPr>
                        <a:t>26</a:t>
                      </a:r>
                      <a:endParaRPr lang="es-ES" sz="1000" b="0" i="0" u="none" strike="noStrike" dirty="0">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a:rPr>
                        <a:t>0</a:t>
                      </a:r>
                    </a:p>
                  </a:txBody>
                  <a:tcPr marL="5286" marR="5286" marT="5286"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a:rPr>
                        <a:t>15</a:t>
                      </a:r>
                    </a:p>
                  </a:txBody>
                  <a:tcPr marL="5286" marR="5286" marT="5286"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a:rPr>
                        <a:t>1</a:t>
                      </a:r>
                    </a:p>
                  </a:txBody>
                  <a:tcPr marL="5286" marR="5286" marT="5286"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a:rPr>
                        <a:t>62</a:t>
                      </a:r>
                    </a:p>
                  </a:txBody>
                  <a:tcPr marL="5286" marR="5286" marT="5286"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a:rPr>
                        <a:t>0</a:t>
                      </a:r>
                    </a:p>
                  </a:txBody>
                  <a:tcPr marL="5286" marR="5286" marT="5286" marB="0" anchor="ctr">
                    <a:lnL>
                      <a:noFill/>
                    </a:lnL>
                    <a:lnR>
                      <a:noFill/>
                    </a:lnR>
                    <a:lnT>
                      <a:noFill/>
                    </a:lnT>
                    <a:lnB>
                      <a:noFill/>
                    </a:lnB>
                  </a:tcPr>
                </a:tc>
                <a:tc>
                  <a:txBody>
                    <a:bodyPr/>
                    <a:lstStyle/>
                    <a:p>
                      <a:pPr algn="ctr" fontAlgn="ctr"/>
                      <a:r>
                        <a:rPr lang="es-ES" sz="1000" b="0" i="0" u="none" strike="noStrike" dirty="0" smtClean="0">
                          <a:solidFill>
                            <a:srgbClr val="000000"/>
                          </a:solidFill>
                          <a:effectLst/>
                          <a:latin typeface="Calibri"/>
                        </a:rPr>
                        <a:t>2</a:t>
                      </a:r>
                      <a:endParaRPr lang="es-ES" sz="1000" b="0" i="0" u="none" strike="noStrike" dirty="0">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r>
                        <a:rPr lang="es-ES" sz="1000" b="0" i="0" u="none" strike="noStrike" dirty="0" smtClean="0">
                          <a:solidFill>
                            <a:srgbClr val="000000"/>
                          </a:solidFill>
                          <a:effectLst/>
                          <a:latin typeface="Calibri"/>
                        </a:rPr>
                        <a:t>0</a:t>
                      </a:r>
                      <a:endParaRPr lang="es-ES" sz="1000" b="0" i="0" u="none" strike="noStrike" dirty="0">
                        <a:solidFill>
                          <a:srgbClr val="000000"/>
                        </a:solidFill>
                        <a:effectLst/>
                        <a:latin typeface="Calibri"/>
                      </a:endParaRPr>
                    </a:p>
                  </a:txBody>
                  <a:tcPr marL="5286" marR="5286" marT="5286" marB="0" anchor="ctr">
                    <a:lnL>
                      <a:noFill/>
                    </a:lnL>
                    <a:lnR>
                      <a:noFill/>
                    </a:lnR>
                    <a:lnT>
                      <a:noFill/>
                    </a:lnT>
                    <a:lnB>
                      <a:noFill/>
                    </a:lnB>
                  </a:tcPr>
                </a:tc>
              </a:tr>
              <a:tr h="516822">
                <a:tc>
                  <a:txBody>
                    <a:bodyPr/>
                    <a:lstStyle/>
                    <a:p>
                      <a:pPr algn="just" fontAlgn="ctr"/>
                      <a:r>
                        <a:rPr lang="es-ES" sz="800" b="0" i="0" u="none" strike="noStrike" dirty="0" smtClean="0">
                          <a:solidFill>
                            <a:srgbClr val="000000"/>
                          </a:solidFill>
                          <a:effectLst/>
                          <a:latin typeface="Arial"/>
                          <a:cs typeface="Arial"/>
                        </a:rPr>
                        <a:t>11.- Monitorea</a:t>
                      </a:r>
                      <a:r>
                        <a:rPr lang="es-ES" sz="800" b="0" i="0" u="none" strike="noStrike" dirty="0">
                          <a:solidFill>
                            <a:srgbClr val="000000"/>
                          </a:solidFill>
                          <a:effectLst/>
                          <a:latin typeface="Arial"/>
                          <a:cs typeface="Arial"/>
                        </a:rPr>
                        <a:t>, documenta y registra de manera sistemática las observaciones y medidas de propiedades químicas y bioquímicas, sucesos o cambios que ocurren a nivel experimental para obtener resultados confiables y reproducibles.</a:t>
                      </a:r>
                    </a:p>
                  </a:txBody>
                  <a:tcPr marL="5286" marR="5286" marT="5286" marB="0" anchor="ctr">
                    <a:lnL>
                      <a:noFill/>
                    </a:lnL>
                    <a:lnR>
                      <a:noFill/>
                    </a:lnR>
                    <a:lnT>
                      <a:noFill/>
                    </a:lnT>
                    <a:lnB>
                      <a:noFill/>
                    </a:lnB>
                  </a:tcPr>
                </a:tc>
                <a:tc>
                  <a:txBody>
                    <a:bodyPr/>
                    <a:lstStyle/>
                    <a:p>
                      <a:pPr algn="ctr" fontAlgn="ctr"/>
                      <a:r>
                        <a:rPr lang="es-ES" sz="1000" b="0" i="0" u="none" strike="noStrike" dirty="0" smtClean="0">
                          <a:solidFill>
                            <a:srgbClr val="000000"/>
                          </a:solidFill>
                          <a:effectLst/>
                          <a:latin typeface="Calibri"/>
                        </a:rPr>
                        <a:t>11</a:t>
                      </a:r>
                      <a:endParaRPr lang="es-ES" sz="1000" b="0" i="0" u="none" strike="noStrike" dirty="0">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a:rPr>
                        <a:t>0</a:t>
                      </a:r>
                    </a:p>
                  </a:txBody>
                  <a:tcPr marL="5286" marR="5286" marT="5286" marB="0" anchor="ctr">
                    <a:lnL>
                      <a:noFill/>
                    </a:lnL>
                    <a:lnR>
                      <a:noFill/>
                    </a:lnR>
                    <a:lnT>
                      <a:noFill/>
                    </a:lnT>
                    <a:lnB>
                      <a:noFill/>
                    </a:lnB>
                  </a:tcPr>
                </a:tc>
                <a:tc>
                  <a:txBody>
                    <a:bodyPr/>
                    <a:lstStyle/>
                    <a:p>
                      <a:pPr algn="ctr" fontAlgn="ctr"/>
                      <a:r>
                        <a:rPr lang="es-ES" sz="1000" b="0" i="0" u="none" strike="noStrike" dirty="0" smtClean="0">
                          <a:solidFill>
                            <a:srgbClr val="000000"/>
                          </a:solidFill>
                          <a:effectLst/>
                          <a:latin typeface="Calibri"/>
                        </a:rPr>
                        <a:t>26</a:t>
                      </a:r>
                      <a:endParaRPr lang="es-ES" sz="1000" b="0" i="0" u="none" strike="noStrike" dirty="0">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a:rPr>
                        <a:t>0</a:t>
                      </a:r>
                    </a:p>
                  </a:txBody>
                  <a:tcPr marL="5286" marR="5286" marT="5286"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a:rPr>
                        <a:t>15</a:t>
                      </a:r>
                    </a:p>
                  </a:txBody>
                  <a:tcPr marL="5286" marR="5286" marT="5286"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a:rPr>
                        <a:t>1</a:t>
                      </a:r>
                    </a:p>
                  </a:txBody>
                  <a:tcPr marL="5286" marR="5286" marT="5286"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a:rPr>
                        <a:t>62</a:t>
                      </a:r>
                    </a:p>
                  </a:txBody>
                  <a:tcPr marL="5286" marR="5286" marT="5286"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a:rPr>
                        <a:t>0</a:t>
                      </a:r>
                    </a:p>
                  </a:txBody>
                  <a:tcPr marL="5286" marR="5286" marT="5286" marB="0" anchor="ctr">
                    <a:lnL>
                      <a:noFill/>
                    </a:lnL>
                    <a:lnR>
                      <a:noFill/>
                    </a:lnR>
                    <a:lnT>
                      <a:noFill/>
                    </a:lnT>
                    <a:lnB>
                      <a:noFill/>
                    </a:lnB>
                  </a:tcPr>
                </a:tc>
                <a:tc>
                  <a:txBody>
                    <a:bodyPr/>
                    <a:lstStyle/>
                    <a:p>
                      <a:pPr algn="ctr" fontAlgn="ctr"/>
                      <a:r>
                        <a:rPr lang="es-ES" sz="1000" b="0" i="0" u="none" strike="noStrike" dirty="0" smtClean="0">
                          <a:solidFill>
                            <a:srgbClr val="000000"/>
                          </a:solidFill>
                          <a:effectLst/>
                          <a:latin typeface="Calibri"/>
                        </a:rPr>
                        <a:t>2</a:t>
                      </a:r>
                      <a:endParaRPr lang="es-ES" sz="1000" b="0" i="0" u="none" strike="noStrike" dirty="0">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a:rPr>
                        <a:t>0</a:t>
                      </a:r>
                    </a:p>
                  </a:txBody>
                  <a:tcPr marL="5286" marR="5286" marT="5286" marB="0" anchor="ctr">
                    <a:lnL>
                      <a:noFill/>
                    </a:lnL>
                    <a:lnR>
                      <a:noFill/>
                    </a:lnR>
                    <a:lnT>
                      <a:noFill/>
                    </a:lnT>
                    <a:lnB>
                      <a:noFill/>
                    </a:lnB>
                  </a:tcPr>
                </a:tc>
              </a:tr>
              <a:tr h="517919">
                <a:tc>
                  <a:txBody>
                    <a:bodyPr/>
                    <a:lstStyle/>
                    <a:p>
                      <a:pPr algn="just" fontAlgn="ctr"/>
                      <a:r>
                        <a:rPr lang="es-ES" sz="800" b="0" i="0" u="none" strike="noStrike" dirty="0" smtClean="0">
                          <a:solidFill>
                            <a:srgbClr val="000000"/>
                          </a:solidFill>
                          <a:effectLst/>
                          <a:latin typeface="Arial"/>
                          <a:cs typeface="Arial"/>
                        </a:rPr>
                        <a:t>12.- Interpreta </a:t>
                      </a:r>
                      <a:r>
                        <a:rPr lang="es-ES" sz="800" b="0" i="0" u="none" strike="noStrike" dirty="0">
                          <a:solidFill>
                            <a:srgbClr val="000000"/>
                          </a:solidFill>
                          <a:effectLst/>
                          <a:latin typeface="Arial"/>
                          <a:cs typeface="Arial"/>
                        </a:rPr>
                        <a:t>y analiza datos derivados de observaciones y medidas de laboratorio en términos de su significancia y los relaciona con la teoría apropiada del área disciplinar correspondiente.</a:t>
                      </a:r>
                    </a:p>
                  </a:txBody>
                  <a:tcPr marL="5286" marR="5286" marT="5286" marB="0" anchor="ctr">
                    <a:lnL>
                      <a:noFill/>
                    </a:lnL>
                    <a:lnR>
                      <a:noFill/>
                    </a:lnR>
                    <a:lnT>
                      <a:noFill/>
                    </a:lnT>
                    <a:lnB>
                      <a:noFill/>
                    </a:lnB>
                  </a:tcPr>
                </a:tc>
                <a:tc>
                  <a:txBody>
                    <a:bodyPr/>
                    <a:lstStyle/>
                    <a:p>
                      <a:pPr algn="ctr" fontAlgn="ctr"/>
                      <a:r>
                        <a:rPr lang="es-ES" sz="1000" b="0" i="0" u="none" strike="noStrike" dirty="0" smtClean="0">
                          <a:solidFill>
                            <a:srgbClr val="000000"/>
                          </a:solidFill>
                          <a:effectLst/>
                          <a:latin typeface="Calibri"/>
                        </a:rPr>
                        <a:t>10</a:t>
                      </a:r>
                      <a:endParaRPr lang="es-ES" sz="1000" b="0" i="0" u="none" strike="noStrike" dirty="0">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a:rPr>
                        <a:t>1</a:t>
                      </a:r>
                    </a:p>
                  </a:txBody>
                  <a:tcPr marL="5286" marR="5286" marT="5286" marB="0" anchor="ctr">
                    <a:lnL>
                      <a:noFill/>
                    </a:lnL>
                    <a:lnR>
                      <a:noFill/>
                    </a:lnR>
                    <a:lnT>
                      <a:noFill/>
                    </a:lnT>
                    <a:lnB>
                      <a:noFill/>
                    </a:lnB>
                  </a:tcPr>
                </a:tc>
                <a:tc>
                  <a:txBody>
                    <a:bodyPr/>
                    <a:lstStyle/>
                    <a:p>
                      <a:pPr algn="ctr" fontAlgn="ctr"/>
                      <a:r>
                        <a:rPr lang="es-ES" sz="1000" b="0" i="0" u="none" strike="noStrike" dirty="0" smtClean="0">
                          <a:solidFill>
                            <a:srgbClr val="000000"/>
                          </a:solidFill>
                          <a:effectLst/>
                          <a:latin typeface="Calibri"/>
                        </a:rPr>
                        <a:t>26</a:t>
                      </a:r>
                      <a:endParaRPr lang="es-ES" sz="1000" b="0" i="0" u="none" strike="noStrike" dirty="0">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a:rPr>
                        <a:t>0</a:t>
                      </a:r>
                    </a:p>
                  </a:txBody>
                  <a:tcPr marL="5286" marR="5286" marT="5286" marB="0" anchor="ctr">
                    <a:lnL>
                      <a:noFill/>
                    </a:lnL>
                    <a:lnR>
                      <a:noFill/>
                    </a:lnR>
                    <a:lnT>
                      <a:noFill/>
                    </a:lnT>
                    <a:lnB>
                      <a:noFill/>
                    </a:lnB>
                  </a:tcPr>
                </a:tc>
                <a:tc>
                  <a:txBody>
                    <a:bodyPr/>
                    <a:lstStyle/>
                    <a:p>
                      <a:pPr algn="ctr" fontAlgn="ctr"/>
                      <a:r>
                        <a:rPr lang="es-ES" sz="1000" b="0" i="0" u="none" strike="noStrike" dirty="0">
                          <a:solidFill>
                            <a:srgbClr val="000000"/>
                          </a:solidFill>
                          <a:effectLst/>
                          <a:latin typeface="Calibri"/>
                        </a:rPr>
                        <a:t>15</a:t>
                      </a:r>
                    </a:p>
                  </a:txBody>
                  <a:tcPr marL="5286" marR="5286" marT="5286"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a:rPr>
                        <a:t>1</a:t>
                      </a:r>
                    </a:p>
                  </a:txBody>
                  <a:tcPr marL="5286" marR="5286" marT="5286"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a:rPr>
                        <a:t>62</a:t>
                      </a:r>
                    </a:p>
                  </a:txBody>
                  <a:tcPr marL="5286" marR="5286" marT="5286"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a:rPr>
                        <a:t>0</a:t>
                      </a:r>
                    </a:p>
                  </a:txBody>
                  <a:tcPr marL="5286" marR="5286" marT="5286" marB="0" anchor="ctr">
                    <a:lnL>
                      <a:noFill/>
                    </a:lnL>
                    <a:lnR>
                      <a:noFill/>
                    </a:lnR>
                    <a:lnT>
                      <a:noFill/>
                    </a:lnT>
                    <a:lnB>
                      <a:noFill/>
                    </a:lnB>
                  </a:tcPr>
                </a:tc>
                <a:tc>
                  <a:txBody>
                    <a:bodyPr/>
                    <a:lstStyle/>
                    <a:p>
                      <a:pPr algn="ctr" fontAlgn="ctr"/>
                      <a:r>
                        <a:rPr lang="es-ES" sz="1000" b="0" i="0" u="none" strike="noStrike" dirty="0" smtClean="0">
                          <a:solidFill>
                            <a:srgbClr val="000000"/>
                          </a:solidFill>
                          <a:effectLst/>
                          <a:latin typeface="Calibri"/>
                        </a:rPr>
                        <a:t>2</a:t>
                      </a:r>
                      <a:endParaRPr lang="es-ES" sz="1000" b="0" i="0" u="none" strike="noStrike" dirty="0">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a:rPr>
                        <a:t>0</a:t>
                      </a:r>
                    </a:p>
                  </a:txBody>
                  <a:tcPr marL="5286" marR="5286" marT="5286" marB="0" anchor="ctr">
                    <a:lnL>
                      <a:noFill/>
                    </a:lnL>
                    <a:lnR>
                      <a:noFill/>
                    </a:lnR>
                    <a:lnT>
                      <a:noFill/>
                    </a:lnT>
                    <a:lnB>
                      <a:noFill/>
                    </a:lnB>
                  </a:tcPr>
                </a:tc>
              </a:tr>
              <a:tr h="133362">
                <a:tc>
                  <a:txBody>
                    <a:bodyPr/>
                    <a:lstStyle/>
                    <a:p>
                      <a:pPr algn="l" fontAlgn="b"/>
                      <a:endParaRPr lang="es-ES" sz="800" b="0" i="0" u="none" strike="noStrike">
                        <a:solidFill>
                          <a:srgbClr val="000000"/>
                        </a:solidFill>
                        <a:effectLst/>
                        <a:latin typeface="Arial"/>
                        <a:cs typeface="Arial"/>
                      </a:endParaRPr>
                    </a:p>
                  </a:txBody>
                  <a:tcPr marL="5286" marR="5286" marT="5286" marB="0" anchor="b">
                    <a:lnL>
                      <a:noFill/>
                    </a:lnL>
                    <a:lnR>
                      <a:noFill/>
                    </a:lnR>
                    <a:lnT>
                      <a:noFill/>
                    </a:lnT>
                    <a:lnB>
                      <a:noFill/>
                    </a:lnB>
                  </a:tcPr>
                </a:tc>
                <a:tc>
                  <a:txBody>
                    <a:bodyPr/>
                    <a:lstStyle/>
                    <a:p>
                      <a:pPr algn="ctr" fontAlgn="ctr"/>
                      <a:endParaRPr lang="es-ES" sz="1000" b="0" i="0" u="none" strike="noStrike">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endParaRPr lang="es-ES" sz="1000" b="0" i="0" u="none" strike="noStrike">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endParaRPr lang="es-ES" sz="1000" b="0" i="0" u="none" strike="noStrike">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endParaRPr lang="es-ES" sz="1000" b="0" i="0" u="none" strike="noStrike">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endParaRPr lang="es-ES" sz="1000" b="0" i="0" u="none" strike="noStrike" dirty="0">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endParaRPr lang="es-ES" sz="1000" b="0" i="0" u="none" strike="noStrike">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endParaRPr lang="es-ES" sz="1000" b="0" i="0" u="none" strike="noStrike">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endParaRPr lang="es-ES" sz="1000" b="0" i="0" u="none" strike="noStrike">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endParaRPr lang="es-ES" sz="1000" b="0" i="0" u="none" strike="noStrike">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endParaRPr lang="es-ES" sz="1000" b="0" i="0" u="none" strike="noStrike">
                        <a:solidFill>
                          <a:srgbClr val="000000"/>
                        </a:solidFill>
                        <a:effectLst/>
                        <a:latin typeface="Calibri"/>
                      </a:endParaRPr>
                    </a:p>
                  </a:txBody>
                  <a:tcPr marL="5286" marR="5286" marT="5286" marB="0" anchor="ctr">
                    <a:lnL>
                      <a:noFill/>
                    </a:lnL>
                    <a:lnR>
                      <a:noFill/>
                    </a:lnR>
                    <a:lnT>
                      <a:noFill/>
                    </a:lnT>
                    <a:lnB>
                      <a:noFill/>
                    </a:lnB>
                  </a:tcPr>
                </a:tc>
              </a:tr>
              <a:tr h="133362">
                <a:tc>
                  <a:txBody>
                    <a:bodyPr/>
                    <a:lstStyle/>
                    <a:p>
                      <a:pPr algn="l" fontAlgn="b"/>
                      <a:endParaRPr lang="es-ES" sz="800" b="0" i="0" u="none" strike="noStrike">
                        <a:solidFill>
                          <a:srgbClr val="000000"/>
                        </a:solidFill>
                        <a:effectLst/>
                        <a:latin typeface="Arial"/>
                        <a:cs typeface="Arial"/>
                      </a:endParaRPr>
                    </a:p>
                  </a:txBody>
                  <a:tcPr marL="5286" marR="5286" marT="5286" marB="0" anchor="b">
                    <a:lnL>
                      <a:noFill/>
                    </a:lnL>
                    <a:lnR>
                      <a:noFill/>
                    </a:lnR>
                    <a:lnT>
                      <a:noFill/>
                    </a:lnT>
                    <a:lnB>
                      <a:noFill/>
                    </a:lnB>
                  </a:tcPr>
                </a:tc>
                <a:tc>
                  <a:txBody>
                    <a:bodyPr/>
                    <a:lstStyle/>
                    <a:p>
                      <a:pPr algn="ctr" fontAlgn="ctr"/>
                      <a:endParaRPr lang="es-ES" sz="1000" b="0" i="0" u="none" strike="noStrike">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endParaRPr lang="es-ES" sz="1000" b="0" i="0" u="none" strike="noStrike">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endParaRPr lang="es-ES" sz="1000" b="0" i="0" u="none" strike="noStrike">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endParaRPr lang="es-ES" sz="1000" b="0" i="0" u="none" strike="noStrike">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endParaRPr lang="es-ES" sz="1000" b="0" i="0" u="none" strike="noStrike">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endParaRPr lang="es-ES" sz="1000" b="0" i="0" u="none" strike="noStrike">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endParaRPr lang="es-ES" sz="1000" b="0" i="0" u="none" strike="noStrike">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endParaRPr lang="es-ES" sz="1000" b="0" i="0" u="none" strike="noStrike">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endParaRPr lang="es-ES" sz="1000" b="0" i="0" u="none" strike="noStrike">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endParaRPr lang="es-ES" sz="1000" b="0" i="0" u="none" strike="noStrike">
                        <a:solidFill>
                          <a:srgbClr val="000000"/>
                        </a:solidFill>
                        <a:effectLst/>
                        <a:latin typeface="Calibri"/>
                      </a:endParaRPr>
                    </a:p>
                  </a:txBody>
                  <a:tcPr marL="5286" marR="5286" marT="5286" marB="0" anchor="ctr">
                    <a:lnL>
                      <a:noFill/>
                    </a:lnL>
                    <a:lnR>
                      <a:noFill/>
                    </a:lnR>
                    <a:lnT>
                      <a:noFill/>
                    </a:lnT>
                    <a:lnB>
                      <a:noFill/>
                    </a:lnB>
                  </a:tcPr>
                </a:tc>
              </a:tr>
              <a:tr h="133362">
                <a:tc>
                  <a:txBody>
                    <a:bodyPr/>
                    <a:lstStyle/>
                    <a:p>
                      <a:pPr algn="l" fontAlgn="ctr"/>
                      <a:r>
                        <a:rPr lang="es-ES" sz="800" b="1" i="0" u="none" strike="noStrike">
                          <a:solidFill>
                            <a:srgbClr val="000000"/>
                          </a:solidFill>
                          <a:effectLst/>
                          <a:latin typeface="Arial"/>
                          <a:cs typeface="Arial"/>
                        </a:rPr>
                        <a:t>Competencias Específicas  Profesionales</a:t>
                      </a:r>
                    </a:p>
                  </a:txBody>
                  <a:tcPr marL="5286" marR="5286" marT="5286" marB="0" anchor="ctr">
                    <a:lnL>
                      <a:noFill/>
                    </a:lnL>
                    <a:lnR>
                      <a:noFill/>
                    </a:lnR>
                    <a:lnT>
                      <a:noFill/>
                    </a:lnT>
                    <a:lnB>
                      <a:noFill/>
                    </a:lnB>
                  </a:tcPr>
                </a:tc>
                <a:tc>
                  <a:txBody>
                    <a:bodyPr/>
                    <a:lstStyle/>
                    <a:p>
                      <a:pPr algn="ctr" fontAlgn="ctr"/>
                      <a:endParaRPr lang="es-ES" sz="1000" b="0" i="0" u="none" strike="noStrike">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endParaRPr lang="es-ES" sz="1000" b="0" i="0" u="none" strike="noStrike">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endParaRPr lang="es-ES" sz="1000" b="0" i="0" u="none" strike="noStrike">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endParaRPr lang="es-ES" sz="1000" b="0" i="0" u="none" strike="noStrike">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endParaRPr lang="es-ES" sz="1000" b="0" i="0" u="none" strike="noStrike">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endParaRPr lang="es-ES" sz="1000" b="0" i="0" u="none" strike="noStrike" dirty="0">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endParaRPr lang="es-ES" sz="1000" b="0" i="0" u="none" strike="noStrike">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endParaRPr lang="es-ES" sz="1000" b="0" i="0" u="none" strike="noStrike">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endParaRPr lang="es-ES" sz="1000" b="0" i="0" u="none" strike="noStrike">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endParaRPr lang="es-ES" sz="1000" b="0" i="0" u="none" strike="noStrike">
                        <a:solidFill>
                          <a:srgbClr val="000000"/>
                        </a:solidFill>
                        <a:effectLst/>
                        <a:latin typeface="Calibri"/>
                      </a:endParaRPr>
                    </a:p>
                  </a:txBody>
                  <a:tcPr marL="5286" marR="5286" marT="5286" marB="0" anchor="ctr">
                    <a:lnL>
                      <a:noFill/>
                    </a:lnL>
                    <a:lnR>
                      <a:noFill/>
                    </a:lnR>
                    <a:lnT>
                      <a:noFill/>
                    </a:lnT>
                    <a:lnB>
                      <a:noFill/>
                    </a:lnB>
                  </a:tcPr>
                </a:tc>
              </a:tr>
              <a:tr h="133362">
                <a:tc>
                  <a:txBody>
                    <a:bodyPr/>
                    <a:lstStyle/>
                    <a:p>
                      <a:pPr algn="l" fontAlgn="b"/>
                      <a:endParaRPr lang="es-ES" sz="800" b="0" i="0" u="none" strike="noStrike">
                        <a:solidFill>
                          <a:srgbClr val="000000"/>
                        </a:solidFill>
                        <a:effectLst/>
                        <a:latin typeface="Arial"/>
                        <a:cs typeface="Arial"/>
                      </a:endParaRPr>
                    </a:p>
                  </a:txBody>
                  <a:tcPr marL="5286" marR="5286" marT="5286" marB="0" anchor="b">
                    <a:lnL>
                      <a:noFill/>
                    </a:lnL>
                    <a:lnR>
                      <a:noFill/>
                    </a:lnR>
                    <a:lnT>
                      <a:noFill/>
                    </a:lnT>
                    <a:lnB>
                      <a:noFill/>
                    </a:lnB>
                  </a:tcPr>
                </a:tc>
                <a:tc>
                  <a:txBody>
                    <a:bodyPr/>
                    <a:lstStyle/>
                    <a:p>
                      <a:pPr algn="ctr" fontAlgn="ctr"/>
                      <a:endParaRPr lang="es-ES" sz="1000" b="0" i="0" u="none" strike="noStrike">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endParaRPr lang="es-ES" sz="1000" b="0" i="0" u="none" strike="noStrike">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endParaRPr lang="es-ES" sz="1000" b="0" i="0" u="none" strike="noStrike">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endParaRPr lang="es-ES" sz="1000" b="0" i="0" u="none" strike="noStrike">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endParaRPr lang="es-ES" sz="1000" b="0" i="0" u="none" strike="noStrike">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endParaRPr lang="es-ES" sz="1000" b="0" i="0" u="none" strike="noStrike">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endParaRPr lang="es-ES" sz="1000" b="0" i="0" u="none" strike="noStrike">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endParaRPr lang="es-ES" sz="1000" b="0" i="0" u="none" strike="noStrike">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endParaRPr lang="es-ES" sz="1000" b="0" i="0" u="none" strike="noStrike">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endParaRPr lang="es-ES" sz="1000" b="0" i="0" u="none" strike="noStrike">
                        <a:solidFill>
                          <a:srgbClr val="000000"/>
                        </a:solidFill>
                        <a:effectLst/>
                        <a:latin typeface="Calibri"/>
                      </a:endParaRPr>
                    </a:p>
                  </a:txBody>
                  <a:tcPr marL="5286" marR="5286" marT="5286" marB="0" anchor="ctr">
                    <a:lnL>
                      <a:noFill/>
                    </a:lnL>
                    <a:lnR>
                      <a:noFill/>
                    </a:lnR>
                    <a:lnT>
                      <a:noFill/>
                    </a:lnT>
                    <a:lnB>
                      <a:noFill/>
                    </a:lnB>
                  </a:tcPr>
                </a:tc>
              </a:tr>
              <a:tr h="399018">
                <a:tc>
                  <a:txBody>
                    <a:bodyPr/>
                    <a:lstStyle/>
                    <a:p>
                      <a:pPr algn="just" fontAlgn="ctr"/>
                      <a:r>
                        <a:rPr lang="es-ES" sz="800" b="0" i="0" u="none" strike="noStrike" dirty="0" smtClean="0">
                          <a:solidFill>
                            <a:srgbClr val="000000"/>
                          </a:solidFill>
                          <a:effectLst/>
                          <a:latin typeface="Arial"/>
                          <a:cs typeface="Arial"/>
                        </a:rPr>
                        <a:t>13.- Aplica </a:t>
                      </a:r>
                      <a:r>
                        <a:rPr lang="es-ES" sz="800" b="0" i="0" u="none" strike="noStrike" dirty="0">
                          <a:solidFill>
                            <a:srgbClr val="000000"/>
                          </a:solidFill>
                          <a:effectLst/>
                          <a:latin typeface="Arial"/>
                          <a:cs typeface="Arial"/>
                        </a:rPr>
                        <a:t>conocimientos de la Bioquímica, Química y otras ciencias para la solución de problemas cualitativos y cuantitativos de sistemas biológicos utilizando el método científico.</a:t>
                      </a:r>
                    </a:p>
                  </a:txBody>
                  <a:tcPr marL="5286" marR="5286" marT="5286" marB="0" anchor="ctr">
                    <a:lnL>
                      <a:noFill/>
                    </a:lnL>
                    <a:lnR>
                      <a:noFill/>
                    </a:lnR>
                    <a:lnT>
                      <a:noFill/>
                    </a:lnT>
                    <a:lnB>
                      <a:noFill/>
                    </a:lnB>
                  </a:tcPr>
                </a:tc>
                <a:tc>
                  <a:txBody>
                    <a:bodyPr/>
                    <a:lstStyle/>
                    <a:p>
                      <a:pPr algn="ctr" fontAlgn="ctr"/>
                      <a:r>
                        <a:rPr lang="es-ES" sz="1000" b="0" i="0" u="none" strike="noStrike" dirty="0" smtClean="0">
                          <a:solidFill>
                            <a:srgbClr val="000000"/>
                          </a:solidFill>
                          <a:effectLst/>
                          <a:latin typeface="Calibri"/>
                        </a:rPr>
                        <a:t>11</a:t>
                      </a:r>
                      <a:endParaRPr lang="es-ES" sz="1000" b="0" i="0" u="none" strike="noStrike" dirty="0">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a:rPr>
                        <a:t>0</a:t>
                      </a:r>
                    </a:p>
                  </a:txBody>
                  <a:tcPr marL="5286" marR="5286" marT="5286" marB="0" anchor="ctr">
                    <a:lnL>
                      <a:noFill/>
                    </a:lnL>
                    <a:lnR>
                      <a:noFill/>
                    </a:lnR>
                    <a:lnT>
                      <a:noFill/>
                    </a:lnT>
                    <a:lnB>
                      <a:noFill/>
                    </a:lnB>
                  </a:tcPr>
                </a:tc>
                <a:tc>
                  <a:txBody>
                    <a:bodyPr/>
                    <a:lstStyle/>
                    <a:p>
                      <a:pPr algn="ctr" fontAlgn="ctr"/>
                      <a:r>
                        <a:rPr lang="es-ES" sz="1000" b="0" i="0" u="none" strike="noStrike" dirty="0" smtClean="0">
                          <a:solidFill>
                            <a:srgbClr val="000000"/>
                          </a:solidFill>
                          <a:effectLst/>
                          <a:latin typeface="Calibri"/>
                        </a:rPr>
                        <a:t>26</a:t>
                      </a:r>
                      <a:endParaRPr lang="es-ES" sz="1000" b="0" i="0" u="none" strike="noStrike" dirty="0">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a:rPr>
                        <a:t>0</a:t>
                      </a:r>
                    </a:p>
                  </a:txBody>
                  <a:tcPr marL="5286" marR="5286" marT="5286" marB="0" anchor="ctr">
                    <a:lnL>
                      <a:noFill/>
                    </a:lnL>
                    <a:lnR>
                      <a:noFill/>
                    </a:lnR>
                    <a:lnT>
                      <a:noFill/>
                    </a:lnT>
                    <a:lnB>
                      <a:noFill/>
                    </a:lnB>
                  </a:tcPr>
                </a:tc>
                <a:tc>
                  <a:txBody>
                    <a:bodyPr/>
                    <a:lstStyle/>
                    <a:p>
                      <a:pPr algn="ctr" fontAlgn="ctr"/>
                      <a:r>
                        <a:rPr lang="es-ES" sz="1000" b="0" i="0" u="none" strike="noStrike" dirty="0" smtClean="0">
                          <a:solidFill>
                            <a:srgbClr val="000000"/>
                          </a:solidFill>
                          <a:effectLst/>
                          <a:latin typeface="Calibri"/>
                        </a:rPr>
                        <a:t>16</a:t>
                      </a:r>
                      <a:endParaRPr lang="es-ES" sz="1000" b="0" i="0" u="none" strike="noStrike" dirty="0">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r>
                        <a:rPr lang="es-ES" sz="1000" b="0" i="0" u="none" strike="noStrike" dirty="0" smtClean="0">
                          <a:solidFill>
                            <a:srgbClr val="000000"/>
                          </a:solidFill>
                          <a:effectLst/>
                          <a:latin typeface="Calibri"/>
                        </a:rPr>
                        <a:t>0</a:t>
                      </a:r>
                      <a:endParaRPr lang="es-ES" sz="1000" b="0" i="0" u="none" strike="noStrike" dirty="0">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a:rPr>
                        <a:t>60</a:t>
                      </a:r>
                    </a:p>
                  </a:txBody>
                  <a:tcPr marL="5286" marR="5286" marT="5286"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a:rPr>
                        <a:t>2</a:t>
                      </a:r>
                    </a:p>
                  </a:txBody>
                  <a:tcPr marL="5286" marR="5286" marT="5286" marB="0" anchor="ctr">
                    <a:lnL>
                      <a:noFill/>
                    </a:lnL>
                    <a:lnR>
                      <a:noFill/>
                    </a:lnR>
                    <a:lnT>
                      <a:noFill/>
                    </a:lnT>
                    <a:lnB>
                      <a:noFill/>
                    </a:lnB>
                  </a:tcPr>
                </a:tc>
                <a:tc>
                  <a:txBody>
                    <a:bodyPr/>
                    <a:lstStyle/>
                    <a:p>
                      <a:pPr algn="ctr" fontAlgn="ctr"/>
                      <a:r>
                        <a:rPr lang="es-ES" sz="1000" b="0" i="0" u="none" strike="noStrike" dirty="0" smtClean="0">
                          <a:solidFill>
                            <a:srgbClr val="000000"/>
                          </a:solidFill>
                          <a:effectLst/>
                          <a:latin typeface="Calibri"/>
                        </a:rPr>
                        <a:t>2</a:t>
                      </a:r>
                      <a:endParaRPr lang="es-ES" sz="1000" b="0" i="0" u="none" strike="noStrike" dirty="0">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a:rPr>
                        <a:t>0</a:t>
                      </a:r>
                    </a:p>
                  </a:txBody>
                  <a:tcPr marL="5286" marR="5286" marT="5286" marB="0" anchor="ctr">
                    <a:lnL>
                      <a:noFill/>
                    </a:lnL>
                    <a:lnR>
                      <a:noFill/>
                    </a:lnR>
                    <a:lnT>
                      <a:noFill/>
                    </a:lnT>
                    <a:lnB>
                      <a:noFill/>
                    </a:lnB>
                  </a:tcPr>
                </a:tc>
              </a:tr>
              <a:tr h="465521">
                <a:tc>
                  <a:txBody>
                    <a:bodyPr/>
                    <a:lstStyle/>
                    <a:p>
                      <a:pPr algn="just" fontAlgn="ctr"/>
                      <a:r>
                        <a:rPr lang="es-ES" sz="800" b="0" i="0" u="none" strike="noStrike" dirty="0" smtClean="0">
                          <a:solidFill>
                            <a:srgbClr val="000000"/>
                          </a:solidFill>
                          <a:effectLst/>
                          <a:latin typeface="Arial"/>
                          <a:cs typeface="Arial"/>
                        </a:rPr>
                        <a:t>14.- Posee </a:t>
                      </a:r>
                      <a:r>
                        <a:rPr lang="es-ES" sz="800" b="0" i="0" u="none" strike="noStrike" dirty="0">
                          <a:solidFill>
                            <a:srgbClr val="000000"/>
                          </a:solidFill>
                          <a:effectLst/>
                          <a:latin typeface="Arial"/>
                          <a:cs typeface="Arial"/>
                        </a:rPr>
                        <a:t>destrezas en el uso de instrumentación para la realización de experiencias químicas y bioquímicas.</a:t>
                      </a:r>
                    </a:p>
                  </a:txBody>
                  <a:tcPr marL="5286" marR="5286" marT="5286" marB="0" anchor="ctr">
                    <a:lnL>
                      <a:noFill/>
                    </a:lnL>
                    <a:lnR>
                      <a:noFill/>
                    </a:lnR>
                    <a:lnT>
                      <a:noFill/>
                    </a:lnT>
                    <a:lnB>
                      <a:noFill/>
                    </a:lnB>
                  </a:tcPr>
                </a:tc>
                <a:tc>
                  <a:txBody>
                    <a:bodyPr/>
                    <a:lstStyle/>
                    <a:p>
                      <a:pPr algn="ctr" fontAlgn="ctr"/>
                      <a:r>
                        <a:rPr lang="es-ES" sz="1000" b="0" i="0" u="none" strike="noStrike" dirty="0" smtClean="0">
                          <a:solidFill>
                            <a:srgbClr val="000000"/>
                          </a:solidFill>
                          <a:effectLst/>
                          <a:latin typeface="Calibri"/>
                        </a:rPr>
                        <a:t>9</a:t>
                      </a:r>
                      <a:endParaRPr lang="es-ES" sz="1000" b="0" i="0" u="none" strike="noStrike" dirty="0">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a:rPr>
                        <a:t>2</a:t>
                      </a:r>
                    </a:p>
                  </a:txBody>
                  <a:tcPr marL="5286" marR="5286" marT="5286" marB="0" anchor="ctr">
                    <a:lnL>
                      <a:noFill/>
                    </a:lnL>
                    <a:lnR>
                      <a:noFill/>
                    </a:lnR>
                    <a:lnT>
                      <a:noFill/>
                    </a:lnT>
                    <a:lnB>
                      <a:noFill/>
                    </a:lnB>
                  </a:tcPr>
                </a:tc>
                <a:tc>
                  <a:txBody>
                    <a:bodyPr/>
                    <a:lstStyle/>
                    <a:p>
                      <a:pPr algn="ctr" fontAlgn="ctr"/>
                      <a:r>
                        <a:rPr lang="es-ES" sz="1000" b="0" i="0" u="none" strike="noStrike" dirty="0" smtClean="0">
                          <a:solidFill>
                            <a:srgbClr val="000000"/>
                          </a:solidFill>
                          <a:effectLst/>
                          <a:latin typeface="Calibri"/>
                        </a:rPr>
                        <a:t>25</a:t>
                      </a:r>
                      <a:endParaRPr lang="es-ES" sz="1000" b="0" i="0" u="none" strike="noStrike" dirty="0">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a:rPr>
                        <a:t>1</a:t>
                      </a:r>
                    </a:p>
                  </a:txBody>
                  <a:tcPr marL="5286" marR="5286" marT="5286"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a:rPr>
                        <a:t>16</a:t>
                      </a:r>
                    </a:p>
                  </a:txBody>
                  <a:tcPr marL="5286" marR="5286" marT="5286"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a:rPr>
                        <a:t>0</a:t>
                      </a:r>
                    </a:p>
                  </a:txBody>
                  <a:tcPr marL="5286" marR="5286" marT="5286" marB="0" anchor="ctr">
                    <a:lnL>
                      <a:noFill/>
                    </a:lnL>
                    <a:lnR>
                      <a:noFill/>
                    </a:lnR>
                    <a:lnT>
                      <a:noFill/>
                    </a:lnT>
                    <a:lnB>
                      <a:noFill/>
                    </a:lnB>
                  </a:tcPr>
                </a:tc>
                <a:tc>
                  <a:txBody>
                    <a:bodyPr/>
                    <a:lstStyle/>
                    <a:p>
                      <a:pPr algn="ctr" fontAlgn="ctr"/>
                      <a:r>
                        <a:rPr lang="es-ES" sz="1000" b="0" i="0" u="none" strike="noStrike" dirty="0">
                          <a:solidFill>
                            <a:srgbClr val="000000"/>
                          </a:solidFill>
                          <a:effectLst/>
                          <a:latin typeface="Calibri"/>
                        </a:rPr>
                        <a:t>60</a:t>
                      </a:r>
                    </a:p>
                  </a:txBody>
                  <a:tcPr marL="5286" marR="5286" marT="5286"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a:rPr>
                        <a:t>2</a:t>
                      </a:r>
                    </a:p>
                  </a:txBody>
                  <a:tcPr marL="5286" marR="5286" marT="5286"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a:rPr>
                        <a:t>1</a:t>
                      </a:r>
                    </a:p>
                  </a:txBody>
                  <a:tcPr marL="5286" marR="5286" marT="5286" marB="0" anchor="ctr">
                    <a:lnL>
                      <a:noFill/>
                    </a:lnL>
                    <a:lnR>
                      <a:noFill/>
                    </a:lnR>
                    <a:lnT>
                      <a:noFill/>
                    </a:lnT>
                    <a:lnB>
                      <a:noFill/>
                    </a:lnB>
                  </a:tcPr>
                </a:tc>
                <a:tc>
                  <a:txBody>
                    <a:bodyPr/>
                    <a:lstStyle/>
                    <a:p>
                      <a:pPr algn="ctr" fontAlgn="ctr"/>
                      <a:r>
                        <a:rPr lang="es-ES" sz="1000" b="0" i="0" u="none" strike="noStrike" dirty="0" smtClean="0">
                          <a:solidFill>
                            <a:srgbClr val="000000"/>
                          </a:solidFill>
                          <a:effectLst/>
                          <a:latin typeface="Calibri"/>
                        </a:rPr>
                        <a:t>1</a:t>
                      </a:r>
                      <a:endParaRPr lang="es-ES" sz="1000" b="0" i="0" u="none" strike="noStrike" dirty="0">
                        <a:solidFill>
                          <a:srgbClr val="000000"/>
                        </a:solidFill>
                        <a:effectLst/>
                        <a:latin typeface="Calibri"/>
                      </a:endParaRPr>
                    </a:p>
                  </a:txBody>
                  <a:tcPr marL="5286" marR="5286" marT="5286" marB="0" anchor="ctr">
                    <a:lnL>
                      <a:noFill/>
                    </a:lnL>
                    <a:lnR>
                      <a:noFill/>
                    </a:lnR>
                    <a:lnT>
                      <a:noFill/>
                    </a:lnT>
                    <a:lnB>
                      <a:noFill/>
                    </a:lnB>
                  </a:tcPr>
                </a:tc>
              </a:tr>
              <a:tr h="454437">
                <a:tc>
                  <a:txBody>
                    <a:bodyPr/>
                    <a:lstStyle/>
                    <a:p>
                      <a:pPr algn="just" fontAlgn="ctr"/>
                      <a:r>
                        <a:rPr lang="es-ES" sz="800" b="0" i="0" u="none" strike="noStrike" dirty="0" smtClean="0">
                          <a:solidFill>
                            <a:srgbClr val="000000"/>
                          </a:solidFill>
                          <a:effectLst/>
                          <a:latin typeface="Arial"/>
                          <a:cs typeface="Arial"/>
                        </a:rPr>
                        <a:t>15.-</a:t>
                      </a:r>
                      <a:r>
                        <a:rPr lang="es-ES" sz="800" b="0" i="0" u="none" strike="noStrike" baseline="0" dirty="0" smtClean="0">
                          <a:solidFill>
                            <a:srgbClr val="000000"/>
                          </a:solidFill>
                          <a:effectLst/>
                          <a:latin typeface="Arial"/>
                          <a:cs typeface="Arial"/>
                        </a:rPr>
                        <a:t> </a:t>
                      </a:r>
                      <a:r>
                        <a:rPr lang="es-ES" sz="800" b="0" i="0" u="none" strike="noStrike" dirty="0" smtClean="0">
                          <a:solidFill>
                            <a:srgbClr val="000000"/>
                          </a:solidFill>
                          <a:effectLst/>
                          <a:latin typeface="Arial"/>
                          <a:cs typeface="Arial"/>
                        </a:rPr>
                        <a:t>Aplica </a:t>
                      </a:r>
                      <a:r>
                        <a:rPr lang="es-ES" sz="800" b="0" i="0" u="none" strike="noStrike" dirty="0">
                          <a:solidFill>
                            <a:srgbClr val="000000"/>
                          </a:solidFill>
                          <a:effectLst/>
                          <a:latin typeface="Arial"/>
                          <a:cs typeface="Arial"/>
                        </a:rPr>
                        <a:t>las normativas vigentes en su trabajo de laboratorio químico, bioquímico y/o biológico, incluyendo seguridad para la manipulación y eliminación de residuos químicos y biológicos.</a:t>
                      </a:r>
                    </a:p>
                  </a:txBody>
                  <a:tcPr marL="5286" marR="5286" marT="5286" marB="0" anchor="ctr">
                    <a:lnL>
                      <a:noFill/>
                    </a:lnL>
                    <a:lnR>
                      <a:noFill/>
                    </a:lnR>
                    <a:lnT>
                      <a:noFill/>
                    </a:lnT>
                    <a:lnB>
                      <a:noFill/>
                    </a:lnB>
                  </a:tcPr>
                </a:tc>
                <a:tc>
                  <a:txBody>
                    <a:bodyPr/>
                    <a:lstStyle/>
                    <a:p>
                      <a:pPr algn="ctr" fontAlgn="ctr"/>
                      <a:r>
                        <a:rPr lang="es-ES" sz="1000" b="0" i="0" u="none" strike="noStrike" dirty="0" smtClean="0">
                          <a:solidFill>
                            <a:srgbClr val="000000"/>
                          </a:solidFill>
                          <a:effectLst/>
                          <a:latin typeface="Calibri"/>
                        </a:rPr>
                        <a:t>11</a:t>
                      </a:r>
                      <a:endParaRPr lang="es-ES" sz="1000" b="0" i="0" u="none" strike="noStrike" dirty="0">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a:rPr>
                        <a:t>0</a:t>
                      </a:r>
                    </a:p>
                  </a:txBody>
                  <a:tcPr marL="5286" marR="5286" marT="5286" marB="0" anchor="ctr">
                    <a:lnL>
                      <a:noFill/>
                    </a:lnL>
                    <a:lnR>
                      <a:noFill/>
                    </a:lnR>
                    <a:lnT>
                      <a:noFill/>
                    </a:lnT>
                    <a:lnB>
                      <a:noFill/>
                    </a:lnB>
                  </a:tcPr>
                </a:tc>
                <a:tc>
                  <a:txBody>
                    <a:bodyPr/>
                    <a:lstStyle/>
                    <a:p>
                      <a:pPr algn="ctr" fontAlgn="ctr"/>
                      <a:r>
                        <a:rPr lang="es-ES" sz="1000" b="0" i="0" u="none" strike="noStrike" dirty="0" smtClean="0">
                          <a:solidFill>
                            <a:srgbClr val="000000"/>
                          </a:solidFill>
                          <a:effectLst/>
                          <a:latin typeface="Calibri"/>
                        </a:rPr>
                        <a:t>25</a:t>
                      </a:r>
                      <a:endParaRPr lang="es-ES" sz="1000" b="0" i="0" u="none" strike="noStrike" dirty="0">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a:rPr>
                        <a:t>1</a:t>
                      </a:r>
                    </a:p>
                  </a:txBody>
                  <a:tcPr marL="5286" marR="5286" marT="5286"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a:rPr>
                        <a:t>16</a:t>
                      </a:r>
                    </a:p>
                  </a:txBody>
                  <a:tcPr marL="5286" marR="5286" marT="5286"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a:rPr>
                        <a:t>0</a:t>
                      </a:r>
                    </a:p>
                  </a:txBody>
                  <a:tcPr marL="5286" marR="5286" marT="5286"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a:rPr>
                        <a:t>60</a:t>
                      </a:r>
                    </a:p>
                  </a:txBody>
                  <a:tcPr marL="5286" marR="5286" marT="5286" marB="0" anchor="ctr">
                    <a:lnL>
                      <a:noFill/>
                    </a:lnL>
                    <a:lnR>
                      <a:noFill/>
                    </a:lnR>
                    <a:lnT>
                      <a:noFill/>
                    </a:lnT>
                    <a:lnB>
                      <a:noFill/>
                    </a:lnB>
                  </a:tcPr>
                </a:tc>
                <a:tc>
                  <a:txBody>
                    <a:bodyPr/>
                    <a:lstStyle/>
                    <a:p>
                      <a:pPr algn="ctr" fontAlgn="ctr"/>
                      <a:r>
                        <a:rPr lang="es-ES" sz="1000" b="0" i="0" u="none" strike="noStrike" dirty="0">
                          <a:solidFill>
                            <a:srgbClr val="000000"/>
                          </a:solidFill>
                          <a:effectLst/>
                          <a:latin typeface="Calibri"/>
                        </a:rPr>
                        <a:t>2</a:t>
                      </a:r>
                    </a:p>
                  </a:txBody>
                  <a:tcPr marL="5286" marR="5286" marT="5286" marB="0" anchor="ctr">
                    <a:lnL>
                      <a:noFill/>
                    </a:lnL>
                    <a:lnR>
                      <a:noFill/>
                    </a:lnR>
                    <a:lnT>
                      <a:noFill/>
                    </a:lnT>
                    <a:lnB>
                      <a:noFill/>
                    </a:lnB>
                  </a:tcPr>
                </a:tc>
                <a:tc>
                  <a:txBody>
                    <a:bodyPr/>
                    <a:lstStyle/>
                    <a:p>
                      <a:pPr algn="ctr" fontAlgn="ctr"/>
                      <a:r>
                        <a:rPr lang="es-ES" sz="1000" b="0" i="0" u="none" strike="noStrike" dirty="0" smtClean="0">
                          <a:solidFill>
                            <a:srgbClr val="000000"/>
                          </a:solidFill>
                          <a:effectLst/>
                          <a:latin typeface="Calibri"/>
                        </a:rPr>
                        <a:t>2</a:t>
                      </a:r>
                      <a:endParaRPr lang="es-ES" sz="1000" b="0" i="0" u="none" strike="noStrike" dirty="0">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a:rPr>
                        <a:t>0</a:t>
                      </a:r>
                    </a:p>
                  </a:txBody>
                  <a:tcPr marL="5286" marR="5286" marT="5286" marB="0" anchor="ctr">
                    <a:lnL>
                      <a:noFill/>
                    </a:lnL>
                    <a:lnR>
                      <a:noFill/>
                    </a:lnR>
                    <a:lnT>
                      <a:noFill/>
                    </a:lnT>
                    <a:lnB>
                      <a:noFill/>
                    </a:lnB>
                  </a:tcPr>
                </a:tc>
              </a:tr>
              <a:tr h="567520">
                <a:tc>
                  <a:txBody>
                    <a:bodyPr/>
                    <a:lstStyle/>
                    <a:p>
                      <a:pPr algn="just" fontAlgn="ctr"/>
                      <a:r>
                        <a:rPr lang="es-ES" sz="800" b="0" i="0" u="none" strike="noStrike" dirty="0" smtClean="0">
                          <a:solidFill>
                            <a:srgbClr val="000000"/>
                          </a:solidFill>
                          <a:effectLst/>
                          <a:latin typeface="Arial"/>
                          <a:cs typeface="Arial"/>
                        </a:rPr>
                        <a:t>16.- Se </a:t>
                      </a:r>
                      <a:r>
                        <a:rPr lang="es-ES" sz="800" b="0" i="0" u="none" strike="noStrike" dirty="0">
                          <a:solidFill>
                            <a:srgbClr val="000000"/>
                          </a:solidFill>
                          <a:effectLst/>
                          <a:latin typeface="Arial"/>
                          <a:cs typeface="Arial"/>
                        </a:rPr>
                        <a:t>inserta en equipos de trabajo, proyectando sus conocimientos y estrategias experimentales y analíticas en áreas de bioquímica básica, aplicada y en laboratorios clínicos de diagnóstico y otros.</a:t>
                      </a:r>
                    </a:p>
                  </a:txBody>
                  <a:tcPr marL="5286" marR="5286" marT="5286" marB="0" anchor="ctr">
                    <a:lnL>
                      <a:noFill/>
                    </a:lnL>
                    <a:lnR>
                      <a:noFill/>
                    </a:lnR>
                    <a:lnT>
                      <a:noFill/>
                    </a:lnT>
                    <a:lnB>
                      <a:noFill/>
                    </a:lnB>
                  </a:tcPr>
                </a:tc>
                <a:tc>
                  <a:txBody>
                    <a:bodyPr/>
                    <a:lstStyle/>
                    <a:p>
                      <a:pPr algn="ctr" fontAlgn="ctr"/>
                      <a:r>
                        <a:rPr lang="es-ES" sz="1000" b="0" i="0" u="none" strike="noStrike" dirty="0" smtClean="0">
                          <a:solidFill>
                            <a:srgbClr val="000000"/>
                          </a:solidFill>
                          <a:effectLst/>
                          <a:latin typeface="Calibri"/>
                        </a:rPr>
                        <a:t>10</a:t>
                      </a:r>
                      <a:endParaRPr lang="es-ES" sz="1000" b="0" i="0" u="none" strike="noStrike" dirty="0">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a:rPr>
                        <a:t>1</a:t>
                      </a:r>
                    </a:p>
                  </a:txBody>
                  <a:tcPr marL="5286" marR="5286" marT="5286" marB="0" anchor="ctr">
                    <a:lnL>
                      <a:noFill/>
                    </a:lnL>
                    <a:lnR>
                      <a:noFill/>
                    </a:lnR>
                    <a:lnT>
                      <a:noFill/>
                    </a:lnT>
                    <a:lnB>
                      <a:noFill/>
                    </a:lnB>
                  </a:tcPr>
                </a:tc>
                <a:tc>
                  <a:txBody>
                    <a:bodyPr/>
                    <a:lstStyle/>
                    <a:p>
                      <a:pPr algn="ctr" fontAlgn="ctr"/>
                      <a:r>
                        <a:rPr lang="es-ES" sz="1000" b="0" i="0" u="none" strike="noStrike" dirty="0" smtClean="0">
                          <a:solidFill>
                            <a:srgbClr val="000000"/>
                          </a:solidFill>
                          <a:effectLst/>
                          <a:latin typeface="Calibri"/>
                        </a:rPr>
                        <a:t>25</a:t>
                      </a:r>
                      <a:endParaRPr lang="es-ES" sz="1000" b="0" i="0" u="none" strike="noStrike" dirty="0">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a:rPr>
                        <a:t>1</a:t>
                      </a:r>
                    </a:p>
                  </a:txBody>
                  <a:tcPr marL="5286" marR="5286" marT="5286" marB="0" anchor="ctr">
                    <a:lnL>
                      <a:noFill/>
                    </a:lnL>
                    <a:lnR>
                      <a:noFill/>
                    </a:lnR>
                    <a:lnT>
                      <a:noFill/>
                    </a:lnT>
                    <a:lnB>
                      <a:noFill/>
                    </a:lnB>
                  </a:tcPr>
                </a:tc>
                <a:tc>
                  <a:txBody>
                    <a:bodyPr/>
                    <a:lstStyle/>
                    <a:p>
                      <a:pPr algn="ctr" fontAlgn="ctr"/>
                      <a:r>
                        <a:rPr lang="es-ES" sz="1000" b="0" i="0" u="none" strike="noStrike" dirty="0">
                          <a:solidFill>
                            <a:srgbClr val="000000"/>
                          </a:solidFill>
                          <a:effectLst/>
                          <a:latin typeface="Calibri"/>
                        </a:rPr>
                        <a:t>16</a:t>
                      </a:r>
                    </a:p>
                  </a:txBody>
                  <a:tcPr marL="5286" marR="5286" marT="5286"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a:rPr>
                        <a:t>0</a:t>
                      </a:r>
                    </a:p>
                  </a:txBody>
                  <a:tcPr marL="5286" marR="5286" marT="5286"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a:rPr>
                        <a:t>60</a:t>
                      </a:r>
                    </a:p>
                  </a:txBody>
                  <a:tcPr marL="5286" marR="5286" marT="5286" marB="0" anchor="ctr">
                    <a:lnL>
                      <a:noFill/>
                    </a:lnL>
                    <a:lnR>
                      <a:noFill/>
                    </a:lnR>
                    <a:lnT>
                      <a:noFill/>
                    </a:lnT>
                    <a:lnB>
                      <a:noFill/>
                    </a:lnB>
                  </a:tcPr>
                </a:tc>
                <a:tc>
                  <a:txBody>
                    <a:bodyPr/>
                    <a:lstStyle/>
                    <a:p>
                      <a:pPr algn="ctr" fontAlgn="ctr"/>
                      <a:r>
                        <a:rPr lang="es-ES" sz="1000" b="0" i="0" u="none" strike="noStrike" dirty="0">
                          <a:solidFill>
                            <a:srgbClr val="000000"/>
                          </a:solidFill>
                          <a:effectLst/>
                          <a:latin typeface="Calibri"/>
                        </a:rPr>
                        <a:t>2</a:t>
                      </a:r>
                    </a:p>
                  </a:txBody>
                  <a:tcPr marL="5286" marR="5286" marT="5286" marB="0" anchor="ctr">
                    <a:lnL>
                      <a:noFill/>
                    </a:lnL>
                    <a:lnR>
                      <a:noFill/>
                    </a:lnR>
                    <a:lnT>
                      <a:noFill/>
                    </a:lnT>
                    <a:lnB>
                      <a:noFill/>
                    </a:lnB>
                  </a:tcPr>
                </a:tc>
                <a:tc>
                  <a:txBody>
                    <a:bodyPr/>
                    <a:lstStyle/>
                    <a:p>
                      <a:pPr algn="ctr" fontAlgn="ctr"/>
                      <a:r>
                        <a:rPr lang="es-ES" sz="1000" b="0" i="0" u="none" strike="noStrike" dirty="0" smtClean="0">
                          <a:solidFill>
                            <a:srgbClr val="000000"/>
                          </a:solidFill>
                          <a:effectLst/>
                          <a:latin typeface="Calibri"/>
                        </a:rPr>
                        <a:t>2</a:t>
                      </a:r>
                      <a:endParaRPr lang="es-ES" sz="1000" b="0" i="0" u="none" strike="noStrike" dirty="0">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a:rPr>
                        <a:t>0</a:t>
                      </a:r>
                    </a:p>
                  </a:txBody>
                  <a:tcPr marL="5286" marR="5286" marT="5286" marB="0" anchor="ctr">
                    <a:lnL>
                      <a:noFill/>
                    </a:lnL>
                    <a:lnR>
                      <a:noFill/>
                    </a:lnR>
                    <a:lnT>
                      <a:noFill/>
                    </a:lnT>
                    <a:lnB>
                      <a:noFill/>
                    </a:lnB>
                  </a:tcPr>
                </a:tc>
              </a:tr>
              <a:tr h="516822">
                <a:tc>
                  <a:txBody>
                    <a:bodyPr/>
                    <a:lstStyle/>
                    <a:p>
                      <a:pPr algn="just" fontAlgn="ctr"/>
                      <a:r>
                        <a:rPr lang="es-ES" sz="800" b="0" i="0" u="none" strike="noStrike" dirty="0" smtClean="0">
                          <a:solidFill>
                            <a:srgbClr val="000000"/>
                          </a:solidFill>
                          <a:effectLst/>
                          <a:latin typeface="Arial"/>
                          <a:cs typeface="Arial"/>
                        </a:rPr>
                        <a:t>17.- Participa  </a:t>
                      </a:r>
                      <a:r>
                        <a:rPr lang="es-ES" sz="800" b="0" i="0" u="none" strike="noStrike" dirty="0">
                          <a:solidFill>
                            <a:srgbClr val="000000"/>
                          </a:solidFill>
                          <a:effectLst/>
                          <a:latin typeface="Arial"/>
                          <a:cs typeface="Arial"/>
                        </a:rPr>
                        <a:t>en la elaboración y desarrollo de proyectos de  investigación en su disciplina, en universidades y centros de investigación o empresas para la generación y comunicación de nuevo conocimiento.</a:t>
                      </a:r>
                    </a:p>
                  </a:txBody>
                  <a:tcPr marL="5286" marR="5286" marT="5286" marB="0" anchor="ctr">
                    <a:lnL>
                      <a:noFill/>
                    </a:lnL>
                    <a:lnR>
                      <a:noFill/>
                    </a:lnR>
                    <a:lnT>
                      <a:noFill/>
                    </a:lnT>
                    <a:lnB>
                      <a:noFill/>
                    </a:lnB>
                  </a:tcPr>
                </a:tc>
                <a:tc>
                  <a:txBody>
                    <a:bodyPr/>
                    <a:lstStyle/>
                    <a:p>
                      <a:pPr algn="ctr" fontAlgn="ctr"/>
                      <a:r>
                        <a:rPr lang="es-ES" sz="1000" b="0" i="0" u="none" strike="noStrike" dirty="0" smtClean="0">
                          <a:solidFill>
                            <a:srgbClr val="000000"/>
                          </a:solidFill>
                          <a:effectLst/>
                          <a:latin typeface="Calibri"/>
                        </a:rPr>
                        <a:t>11</a:t>
                      </a:r>
                      <a:endParaRPr lang="es-ES" sz="1000" b="0" i="0" u="none" strike="noStrike" dirty="0">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a:rPr>
                        <a:t>0</a:t>
                      </a:r>
                    </a:p>
                  </a:txBody>
                  <a:tcPr marL="5286" marR="5286" marT="5286" marB="0" anchor="ctr">
                    <a:lnL>
                      <a:noFill/>
                    </a:lnL>
                    <a:lnR>
                      <a:noFill/>
                    </a:lnR>
                    <a:lnT>
                      <a:noFill/>
                    </a:lnT>
                    <a:lnB>
                      <a:noFill/>
                    </a:lnB>
                  </a:tcPr>
                </a:tc>
                <a:tc>
                  <a:txBody>
                    <a:bodyPr/>
                    <a:lstStyle/>
                    <a:p>
                      <a:pPr algn="ctr" fontAlgn="ctr"/>
                      <a:r>
                        <a:rPr lang="es-ES" sz="1000" b="0" i="0" u="none" strike="noStrike" dirty="0" smtClean="0">
                          <a:solidFill>
                            <a:srgbClr val="000000"/>
                          </a:solidFill>
                          <a:effectLst/>
                          <a:latin typeface="Calibri"/>
                        </a:rPr>
                        <a:t>22</a:t>
                      </a:r>
                      <a:endParaRPr lang="es-ES" sz="1000" b="0" i="0" u="none" strike="noStrike" dirty="0">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r>
                        <a:rPr lang="es-ES" sz="1000" b="0" i="0" u="none" strike="noStrike" dirty="0" smtClean="0">
                          <a:solidFill>
                            <a:srgbClr val="000000"/>
                          </a:solidFill>
                          <a:effectLst/>
                          <a:latin typeface="Calibri"/>
                        </a:rPr>
                        <a:t>4</a:t>
                      </a:r>
                      <a:endParaRPr lang="es-ES" sz="1000" b="0" i="0" u="none" strike="noStrike" dirty="0">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a:rPr>
                        <a:t>16</a:t>
                      </a:r>
                    </a:p>
                  </a:txBody>
                  <a:tcPr marL="5286" marR="5286" marT="5286"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a:rPr>
                        <a:t>0</a:t>
                      </a:r>
                    </a:p>
                  </a:txBody>
                  <a:tcPr marL="5286" marR="5286" marT="5286"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a:rPr>
                        <a:t>60</a:t>
                      </a:r>
                    </a:p>
                  </a:txBody>
                  <a:tcPr marL="5286" marR="5286" marT="5286" marB="0" anchor="ctr">
                    <a:lnL>
                      <a:noFill/>
                    </a:lnL>
                    <a:lnR>
                      <a:noFill/>
                    </a:lnR>
                    <a:lnT>
                      <a:noFill/>
                    </a:lnT>
                    <a:lnB>
                      <a:noFill/>
                    </a:lnB>
                  </a:tcPr>
                </a:tc>
                <a:tc>
                  <a:txBody>
                    <a:bodyPr/>
                    <a:lstStyle/>
                    <a:p>
                      <a:pPr algn="ctr" fontAlgn="ctr"/>
                      <a:r>
                        <a:rPr lang="es-ES" sz="1000" b="0" i="0" u="none" strike="noStrike">
                          <a:solidFill>
                            <a:srgbClr val="000000"/>
                          </a:solidFill>
                          <a:effectLst/>
                          <a:latin typeface="Calibri"/>
                        </a:rPr>
                        <a:t>2</a:t>
                      </a:r>
                    </a:p>
                  </a:txBody>
                  <a:tcPr marL="5286" marR="5286" marT="5286" marB="0" anchor="ctr">
                    <a:lnL>
                      <a:noFill/>
                    </a:lnL>
                    <a:lnR>
                      <a:noFill/>
                    </a:lnR>
                    <a:lnT>
                      <a:noFill/>
                    </a:lnT>
                    <a:lnB>
                      <a:noFill/>
                    </a:lnB>
                  </a:tcPr>
                </a:tc>
                <a:tc>
                  <a:txBody>
                    <a:bodyPr/>
                    <a:lstStyle/>
                    <a:p>
                      <a:pPr algn="ctr" fontAlgn="ctr"/>
                      <a:r>
                        <a:rPr lang="es-ES" sz="1000" b="0" i="0" u="none" strike="noStrike" dirty="0" smtClean="0">
                          <a:solidFill>
                            <a:srgbClr val="000000"/>
                          </a:solidFill>
                          <a:effectLst/>
                          <a:latin typeface="Calibri"/>
                        </a:rPr>
                        <a:t>2</a:t>
                      </a:r>
                      <a:endParaRPr lang="es-ES" sz="1000" b="0" i="0" u="none" strike="noStrike" dirty="0">
                        <a:solidFill>
                          <a:srgbClr val="000000"/>
                        </a:solidFill>
                        <a:effectLst/>
                        <a:latin typeface="Calibri"/>
                      </a:endParaRPr>
                    </a:p>
                  </a:txBody>
                  <a:tcPr marL="5286" marR="5286" marT="5286" marB="0" anchor="ctr">
                    <a:lnL>
                      <a:noFill/>
                    </a:lnL>
                    <a:lnR>
                      <a:noFill/>
                    </a:lnR>
                    <a:lnT>
                      <a:noFill/>
                    </a:lnT>
                    <a:lnB>
                      <a:noFill/>
                    </a:lnB>
                  </a:tcPr>
                </a:tc>
                <a:tc>
                  <a:txBody>
                    <a:bodyPr/>
                    <a:lstStyle/>
                    <a:p>
                      <a:pPr algn="ctr" fontAlgn="ctr"/>
                      <a:r>
                        <a:rPr lang="es-ES" sz="1000" b="0" i="0" u="none" strike="noStrike" dirty="0">
                          <a:solidFill>
                            <a:srgbClr val="000000"/>
                          </a:solidFill>
                          <a:effectLst/>
                          <a:latin typeface="Calibri"/>
                        </a:rPr>
                        <a:t>0</a:t>
                      </a:r>
                    </a:p>
                  </a:txBody>
                  <a:tcPr marL="5286" marR="5286" marT="5286" marB="0" anchor="ctr">
                    <a:lnL>
                      <a:noFill/>
                    </a:lnL>
                    <a:lnR>
                      <a:noFill/>
                    </a:lnR>
                    <a:lnT>
                      <a:noFill/>
                    </a:lnT>
                    <a:lnB>
                      <a:noFill/>
                    </a:lnB>
                  </a:tcPr>
                </a:tc>
              </a:tr>
            </a:tbl>
          </a:graphicData>
        </a:graphic>
      </p:graphicFrame>
    </p:spTree>
    <p:extLst>
      <p:ext uri="{BB962C8B-B14F-4D97-AF65-F5344CB8AC3E}">
        <p14:creationId xmlns:p14="http://schemas.microsoft.com/office/powerpoint/2010/main" val="412120193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4 Imagen"/>
          <p:cNvPicPr>
            <a:picLocks noChangeAspect="1"/>
          </p:cNvPicPr>
          <p:nvPr/>
        </p:nvPicPr>
        <p:blipFill>
          <a:blip r:embed="rId2">
            <a:extLst>
              <a:ext uri="{28A0092B-C50C-407E-A947-70E740481C1C}">
                <a14:useLocalDpi xmlns:a14="http://schemas.microsoft.com/office/drawing/2010/main" val="0"/>
              </a:ext>
            </a:extLst>
          </a:blip>
          <a:srcRect l="7297" t="22325" r="3629" b="22115"/>
          <a:stretch>
            <a:fillRect/>
          </a:stretch>
        </p:blipFill>
        <p:spPr bwMode="auto">
          <a:xfrm>
            <a:off x="0" y="0"/>
            <a:ext cx="2433638"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5 CuadroTexto"/>
          <p:cNvSpPr txBox="1">
            <a:spLocks noChangeArrowheads="1"/>
          </p:cNvSpPr>
          <p:nvPr/>
        </p:nvSpPr>
        <p:spPr bwMode="auto">
          <a:xfrm>
            <a:off x="2627313" y="476250"/>
            <a:ext cx="44656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s-CL" sz="1800" b="1">
                <a:latin typeface="Calibri" charset="0"/>
              </a:rPr>
              <a:t>Perfil de egreso del Bioquímico PUCV</a:t>
            </a:r>
          </a:p>
        </p:txBody>
      </p:sp>
      <p:sp>
        <p:nvSpPr>
          <p:cNvPr id="49155" name="Rectángulo 2"/>
          <p:cNvSpPr>
            <a:spLocks noChangeArrowheads="1"/>
          </p:cNvSpPr>
          <p:nvPr/>
        </p:nvSpPr>
        <p:spPr bwMode="auto">
          <a:xfrm>
            <a:off x="323850" y="1192213"/>
            <a:ext cx="8280400"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ES" sz="1400" b="1" dirty="0"/>
              <a:t> </a:t>
            </a:r>
            <a:endParaRPr lang="es-ES_tradnl" sz="1400" dirty="0"/>
          </a:p>
          <a:p>
            <a:pPr algn="just"/>
            <a:r>
              <a:rPr lang="es-ES" sz="1400" dirty="0"/>
              <a:t>El Bioquímico formado en la Pontificia Universidad Católica de Valparaíso (PUCV), es un profesional que </a:t>
            </a:r>
            <a:r>
              <a:rPr lang="es-CL" sz="1400" dirty="0"/>
              <a:t>se distingue por una fuerte formación disciplinar en Bioquímica y Química, que integra diferentes aspectos de las ciencias biomoleculares, lo que favorece el desarrollo de su pensamiento crítico, su capacidad de análisis y resolución de problemas en el ejercicio de su profesión. En el ámbito profesional, sea en forma autónoma o incorporándose a equipos de trabajo, planifica, comprende, plantea, desarrolla y resuelve con creatividad, rigurosidad científica, ética profesional y personal, problemas propios de organismos vivos a nivel molecular y celular, tanto en su funcionar interno como en sus interacciones con el medio. </a:t>
            </a:r>
          </a:p>
          <a:p>
            <a:pPr algn="just"/>
            <a:endParaRPr lang="es-ES_tradnl" sz="1400" dirty="0"/>
          </a:p>
          <a:p>
            <a:pPr algn="just"/>
            <a:r>
              <a:rPr lang="es-CL" sz="1400" dirty="0"/>
              <a:t>De igual forma, </a:t>
            </a:r>
            <a:r>
              <a:rPr lang="es-CL" sz="1400" b="1" i="1" dirty="0"/>
              <a:t>se caracteriza por su capacidad de investigación que permite su incorporación a programas de postgrado en Bioquímica, Química y ciencias afines</a:t>
            </a:r>
            <a:r>
              <a:rPr lang="es-CL" sz="1400" dirty="0"/>
              <a:t>. </a:t>
            </a:r>
          </a:p>
          <a:p>
            <a:pPr algn="just"/>
            <a:endParaRPr lang="es-ES_tradnl" sz="1400" dirty="0"/>
          </a:p>
          <a:p>
            <a:pPr algn="just"/>
            <a:r>
              <a:rPr lang="es-CL" sz="1400" dirty="0"/>
              <a:t>El sello distintivo del Bioquímico formado en la Pontificia Universidad Católica de Valparaíso radica en la formación de personas integrales, comprometidas ética y socialmente, respetuosas del medioambiente con un desempeño profesional en constante actualización y capaces de desarrollarse en diferentes ámbitos y culturas, desde la antropología cristiana.</a:t>
            </a:r>
          </a:p>
          <a:p>
            <a:pPr algn="just"/>
            <a:endParaRPr lang="es-ES_tradnl" sz="1400" dirty="0"/>
          </a:p>
          <a:p>
            <a:pPr algn="just"/>
            <a:r>
              <a:rPr lang="es-ES_tradnl" sz="1400" dirty="0"/>
              <a:t>El titulado Bioquímico-PUCV ejerce su profesión en distintos campos como </a:t>
            </a:r>
            <a:r>
              <a:rPr lang="es-CL" sz="1400" b="1" dirty="0"/>
              <a:t>la </a:t>
            </a:r>
            <a:r>
              <a:rPr lang="es-CL" sz="1400" b="1" i="1" u="sng" dirty="0"/>
              <a:t>industria</a:t>
            </a:r>
            <a:r>
              <a:rPr lang="es-CL" sz="1400" i="1" dirty="0"/>
              <a:t>,</a:t>
            </a:r>
            <a:r>
              <a:rPr lang="es-CL" sz="1400" dirty="0"/>
              <a:t> laboratorios de análisis de productos biológicos o químicos, laboratorios de certificación y control de calidad (públicos y privados) ya sea en industrias farmacéuticas, biotecnológicas y de alimentos; </a:t>
            </a:r>
            <a:r>
              <a:rPr lang="es-CL" sz="1400" b="1" i="1" u="sng" dirty="0"/>
              <a:t>servicios</a:t>
            </a:r>
            <a:r>
              <a:rPr lang="es-CL" sz="1400" i="1" dirty="0"/>
              <a:t>,</a:t>
            </a:r>
            <a:r>
              <a:rPr lang="es-CL" sz="1400" dirty="0"/>
              <a:t> en instituciones o empresas (públicas o privadas) que requieran de asistencia, supervisión y/o apoyo en ciencias bioquímicas, químicas y biológicas; </a:t>
            </a:r>
            <a:r>
              <a:rPr lang="es-CL" sz="1400" b="1" i="1" u="sng" dirty="0"/>
              <a:t>salud</a:t>
            </a:r>
            <a:r>
              <a:rPr lang="es-CL" sz="1400" i="1" dirty="0"/>
              <a:t>,</a:t>
            </a:r>
            <a:r>
              <a:rPr lang="es-CL" sz="1400" dirty="0"/>
              <a:t> en instituciones públicas o </a:t>
            </a:r>
            <a:r>
              <a:rPr lang="es-CL" sz="1400" b="1" dirty="0"/>
              <a:t>privadas de servicios de salud, desempeñándose en laboratorios clínicos de diagnóstico o de análisis forense; </a:t>
            </a:r>
            <a:r>
              <a:rPr lang="es-CL" sz="1400" dirty="0"/>
              <a:t>y en la </a:t>
            </a:r>
            <a:r>
              <a:rPr lang="es-CL" sz="1400" b="1" i="1" u="sng" dirty="0"/>
              <a:t>academia</a:t>
            </a:r>
            <a:r>
              <a:rPr lang="es-CL" sz="1400" i="1" dirty="0"/>
              <a:t>,</a:t>
            </a:r>
            <a:r>
              <a:rPr lang="es-CL" sz="1400" dirty="0"/>
              <a:t> en instituciones de educación superior o </a:t>
            </a:r>
            <a:r>
              <a:rPr lang="es-CL" sz="1400" u="sng" dirty="0"/>
              <a:t>centros de investigación.</a:t>
            </a:r>
            <a:endParaRPr lang="es-ES_tradnl" sz="1400" u="sng" dirty="0"/>
          </a:p>
          <a:p>
            <a:pPr algn="just"/>
            <a:r>
              <a:rPr lang="es-CL" sz="1400" dirty="0"/>
              <a:t> </a:t>
            </a:r>
            <a:endParaRPr lang="es-ES_tradnl" sz="1400" dirty="0"/>
          </a:p>
        </p:txBody>
      </p:sp>
    </p:spTree>
    <p:extLst>
      <p:ext uri="{BB962C8B-B14F-4D97-AF65-F5344CB8AC3E}">
        <p14:creationId xmlns:p14="http://schemas.microsoft.com/office/powerpoint/2010/main" val="12339496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45724" y="555059"/>
            <a:ext cx="4384681" cy="6013438"/>
          </a:xfrm>
          <a:prstGeom prst="rect">
            <a:avLst/>
          </a:prstGeom>
          <a:noFill/>
          <a:ln>
            <a:solidFill>
              <a:srgbClr val="000000"/>
            </a:solidFill>
          </a:ln>
        </p:spPr>
        <p:txBody>
          <a:bodyPr wrap="square" rtlCol="0">
            <a:spAutoFit/>
          </a:bodyPr>
          <a:lstStyle/>
          <a:p>
            <a:pPr algn="ctr">
              <a:lnSpc>
                <a:spcPct val="110000"/>
              </a:lnSpc>
            </a:pPr>
            <a:r>
              <a:rPr lang="es-CL" sz="1400" b="1" dirty="0"/>
              <a:t> </a:t>
            </a:r>
            <a:r>
              <a:rPr lang="es-CL" sz="1400" b="1" dirty="0" smtClean="0"/>
              <a:t>Propuesta</a:t>
            </a:r>
          </a:p>
          <a:p>
            <a:pPr algn="just">
              <a:lnSpc>
                <a:spcPct val="110000"/>
              </a:lnSpc>
            </a:pPr>
            <a:endParaRPr lang="es-ES_tradnl" sz="1400" dirty="0"/>
          </a:p>
          <a:p>
            <a:pPr lvl="0" algn="just">
              <a:lnSpc>
                <a:spcPct val="110000"/>
              </a:lnSpc>
            </a:pPr>
            <a:r>
              <a:rPr lang="es-CL" sz="1400" dirty="0" smtClean="0">
                <a:solidFill>
                  <a:srgbClr val="3366FF"/>
                </a:solidFill>
              </a:rPr>
              <a:t>9. Demuestra </a:t>
            </a:r>
            <a:r>
              <a:rPr lang="es-CL" sz="1400" dirty="0">
                <a:solidFill>
                  <a:srgbClr val="3366FF"/>
                </a:solidFill>
              </a:rPr>
              <a:t>conocimientos de la bioquímica, química y en general de las ciencias biomoleculares, utilizando el método científico, para el análisis y </a:t>
            </a:r>
            <a:r>
              <a:rPr lang="es-CL" sz="1400" dirty="0" smtClean="0">
                <a:solidFill>
                  <a:srgbClr val="3366FF"/>
                </a:solidFill>
              </a:rPr>
              <a:t>resolución </a:t>
            </a:r>
            <a:r>
              <a:rPr lang="es-CL" sz="1400" dirty="0">
                <a:solidFill>
                  <a:srgbClr val="3366FF"/>
                </a:solidFill>
              </a:rPr>
              <a:t>de problemas cualitativos y cuantitativos de sistemas biológicos pertinentes a éstas áreas</a:t>
            </a:r>
            <a:r>
              <a:rPr lang="es-CL" sz="1400" dirty="0" smtClean="0">
                <a:solidFill>
                  <a:srgbClr val="3366FF"/>
                </a:solidFill>
              </a:rPr>
              <a:t>.</a:t>
            </a:r>
          </a:p>
          <a:p>
            <a:pPr lvl="0" algn="just">
              <a:lnSpc>
                <a:spcPct val="110000"/>
              </a:lnSpc>
            </a:pPr>
            <a:endParaRPr lang="es-ES_tradnl" sz="1400" dirty="0" smtClean="0">
              <a:effectLst/>
            </a:endParaRPr>
          </a:p>
          <a:p>
            <a:pPr lvl="0" algn="just">
              <a:lnSpc>
                <a:spcPct val="110000"/>
              </a:lnSpc>
            </a:pPr>
            <a:r>
              <a:rPr lang="es-CL" sz="1400" dirty="0" smtClean="0"/>
              <a:t>10. Realiza </a:t>
            </a:r>
            <a:r>
              <a:rPr lang="es-CL" sz="1400" dirty="0"/>
              <a:t>procedimientos, comprendiendo sus fundamentos, los que emplea en el análisis bioquímico y químico para la determinación, identificación y caracterización </a:t>
            </a:r>
            <a:r>
              <a:rPr lang="es-CL" sz="1400" dirty="0">
                <a:solidFill>
                  <a:srgbClr val="3366FF"/>
                </a:solidFill>
              </a:rPr>
              <a:t>de biomoléculas y otras sustancias químicas</a:t>
            </a:r>
            <a:r>
              <a:rPr lang="es-CL" sz="1400" dirty="0" smtClean="0"/>
              <a:t>.</a:t>
            </a:r>
          </a:p>
          <a:p>
            <a:pPr lvl="0" algn="just">
              <a:lnSpc>
                <a:spcPct val="110000"/>
              </a:lnSpc>
            </a:pPr>
            <a:endParaRPr lang="es-ES_tradnl" sz="1400" dirty="0" smtClean="0">
              <a:effectLst/>
            </a:endParaRPr>
          </a:p>
          <a:p>
            <a:pPr lvl="0" algn="just">
              <a:lnSpc>
                <a:spcPct val="110000"/>
              </a:lnSpc>
            </a:pPr>
            <a:r>
              <a:rPr lang="es-CL" sz="1400" dirty="0" smtClean="0"/>
              <a:t>11. Monitorea</a:t>
            </a:r>
            <a:r>
              <a:rPr lang="es-CL" sz="1400" dirty="0"/>
              <a:t>, documenta y registra de manera sistemática las observaciones y medidas de propiedades químicas y bioquímicas, sucesos o cambios que ocurren a nivel experimental </a:t>
            </a:r>
            <a:r>
              <a:rPr lang="es-CL" sz="1400" dirty="0">
                <a:solidFill>
                  <a:srgbClr val="3366FF"/>
                </a:solidFill>
              </a:rPr>
              <a:t>para obtener resultados confiables y reproducibles</a:t>
            </a:r>
            <a:r>
              <a:rPr lang="es-CL" sz="1400" dirty="0" smtClean="0"/>
              <a:t>.</a:t>
            </a:r>
          </a:p>
          <a:p>
            <a:pPr lvl="0" algn="just">
              <a:lnSpc>
                <a:spcPct val="110000"/>
              </a:lnSpc>
            </a:pPr>
            <a:endParaRPr lang="es-ES_tradnl" sz="1400" dirty="0" smtClean="0">
              <a:effectLst/>
            </a:endParaRPr>
          </a:p>
          <a:p>
            <a:pPr lvl="0" algn="just">
              <a:lnSpc>
                <a:spcPct val="110000"/>
              </a:lnSpc>
            </a:pPr>
            <a:r>
              <a:rPr lang="es-CL" sz="1400" dirty="0" smtClean="0"/>
              <a:t>12. Interpreta </a:t>
            </a:r>
            <a:r>
              <a:rPr lang="es-CL" sz="1400" dirty="0"/>
              <a:t>y analiza datos derivados de observaciones y medidas de laboratorio en términos de su significancia y los relaciona con la teoría apropiada del área disciplinar correspondiente.</a:t>
            </a:r>
            <a:endParaRPr lang="es-ES_tradnl" sz="1400" dirty="0"/>
          </a:p>
          <a:p>
            <a:pPr algn="just">
              <a:lnSpc>
                <a:spcPct val="110000"/>
              </a:lnSpc>
            </a:pPr>
            <a:endParaRPr lang="es-CL" sz="1400" dirty="0"/>
          </a:p>
        </p:txBody>
      </p:sp>
      <p:sp>
        <p:nvSpPr>
          <p:cNvPr id="6" name="CuadroTexto 5"/>
          <p:cNvSpPr txBox="1"/>
          <p:nvPr/>
        </p:nvSpPr>
        <p:spPr>
          <a:xfrm>
            <a:off x="4646791" y="556988"/>
            <a:ext cx="4348379" cy="6250425"/>
          </a:xfrm>
          <a:prstGeom prst="rect">
            <a:avLst/>
          </a:prstGeom>
          <a:noFill/>
          <a:ln>
            <a:solidFill>
              <a:srgbClr val="000000"/>
            </a:solidFill>
          </a:ln>
        </p:spPr>
        <p:txBody>
          <a:bodyPr wrap="square" rtlCol="0">
            <a:spAutoFit/>
          </a:bodyPr>
          <a:lstStyle/>
          <a:p>
            <a:pPr algn="ctr">
              <a:lnSpc>
                <a:spcPct val="110000"/>
              </a:lnSpc>
            </a:pPr>
            <a:r>
              <a:rPr lang="es-CL" sz="1400" b="1" dirty="0" smtClean="0"/>
              <a:t>Actual</a:t>
            </a:r>
          </a:p>
          <a:p>
            <a:pPr algn="just">
              <a:lnSpc>
                <a:spcPct val="110000"/>
              </a:lnSpc>
            </a:pPr>
            <a:endParaRPr lang="es-CL" sz="1400" dirty="0" smtClean="0"/>
          </a:p>
          <a:p>
            <a:pPr algn="just">
              <a:lnSpc>
                <a:spcPct val="110000"/>
              </a:lnSpc>
            </a:pPr>
            <a:r>
              <a:rPr lang="es-CL" sz="1400" dirty="0" smtClean="0">
                <a:solidFill>
                  <a:srgbClr val="FF0000"/>
                </a:solidFill>
              </a:rPr>
              <a:t>9. Demuestra conocimientos y comprensión de hechos esenciales, conceptos, principios y teorías relacionadas con la bioquímica y ciencias biomoleculares.</a:t>
            </a:r>
          </a:p>
          <a:p>
            <a:pPr algn="just">
              <a:lnSpc>
                <a:spcPct val="110000"/>
              </a:lnSpc>
            </a:pPr>
            <a:endParaRPr lang="es-CL" sz="1400" dirty="0" smtClean="0"/>
          </a:p>
          <a:p>
            <a:pPr algn="just">
              <a:lnSpc>
                <a:spcPct val="110000"/>
              </a:lnSpc>
            </a:pPr>
            <a:r>
              <a:rPr lang="es-CL" sz="1400" dirty="0" smtClean="0"/>
              <a:t>10. Realiza procedimientos, comprendiendo sus principios, los que emplea en el análisis químico y bioquímico para la determinación, identificación y caracterización de compuestos químicos y biomoléculas.</a:t>
            </a:r>
          </a:p>
          <a:p>
            <a:pPr algn="just">
              <a:lnSpc>
                <a:spcPct val="110000"/>
              </a:lnSpc>
            </a:pPr>
            <a:endParaRPr lang="es-CL" sz="1400" dirty="0" smtClean="0"/>
          </a:p>
          <a:p>
            <a:pPr algn="just">
              <a:lnSpc>
                <a:spcPct val="110000"/>
              </a:lnSpc>
            </a:pPr>
            <a:r>
              <a:rPr lang="es-CL" sz="1400" dirty="0" smtClean="0"/>
              <a:t>11. Monitorea, documenta y registra de manera sistemática y fiable las observaciones y medidas de propiedades químicas y bioquímicas, sucesos o cambios que ocurren a nivel experimental.</a:t>
            </a:r>
          </a:p>
          <a:p>
            <a:pPr algn="just">
              <a:lnSpc>
                <a:spcPct val="110000"/>
              </a:lnSpc>
            </a:pPr>
            <a:endParaRPr lang="es-CL" sz="1400" dirty="0" smtClean="0"/>
          </a:p>
          <a:p>
            <a:pPr algn="just">
              <a:lnSpc>
                <a:spcPct val="110000"/>
              </a:lnSpc>
            </a:pPr>
            <a:r>
              <a:rPr lang="es-CL" sz="1400" dirty="0" smtClean="0"/>
              <a:t>12. Interpreta y analiza datos derivados de observaciones y medidas de laboratorio en términos de su significancia y los relaciona con la teoría apropiada del área disciplinar correspondiente.</a:t>
            </a:r>
          </a:p>
          <a:p>
            <a:pPr algn="just">
              <a:lnSpc>
                <a:spcPct val="110000"/>
              </a:lnSpc>
            </a:pPr>
            <a:endParaRPr lang="es-CL" sz="1400" dirty="0" smtClean="0"/>
          </a:p>
          <a:p>
            <a:pPr algn="just">
              <a:lnSpc>
                <a:spcPct val="110000"/>
              </a:lnSpc>
            </a:pPr>
            <a:r>
              <a:rPr lang="es-CL" sz="1400" dirty="0" smtClean="0">
                <a:solidFill>
                  <a:srgbClr val="FF0000"/>
                </a:solidFill>
              </a:rPr>
              <a:t>13. Aplica conocimientos de la química, bioquímica y ciencias biomoleculares a la solución de problemas cualitativos y cuantitativos de sistemas biológicos con características conocidas, utilizando el método científico</a:t>
            </a:r>
            <a:r>
              <a:rPr lang="es-CL" sz="1400" dirty="0" smtClean="0"/>
              <a:t>.</a:t>
            </a:r>
          </a:p>
          <a:p>
            <a:pPr algn="just">
              <a:lnSpc>
                <a:spcPct val="110000"/>
              </a:lnSpc>
            </a:pPr>
            <a:endParaRPr lang="es-CL" sz="1400" dirty="0" smtClean="0"/>
          </a:p>
        </p:txBody>
      </p:sp>
      <p:sp>
        <p:nvSpPr>
          <p:cNvPr id="7" name="CuadroTexto 6"/>
          <p:cNvSpPr txBox="1"/>
          <p:nvPr/>
        </p:nvSpPr>
        <p:spPr>
          <a:xfrm>
            <a:off x="2546402" y="49607"/>
            <a:ext cx="3936369" cy="646331"/>
          </a:xfrm>
          <a:prstGeom prst="rect">
            <a:avLst/>
          </a:prstGeom>
          <a:noFill/>
        </p:spPr>
        <p:txBody>
          <a:bodyPr wrap="none" rtlCol="0">
            <a:spAutoFit/>
          </a:bodyPr>
          <a:lstStyle/>
          <a:p>
            <a:r>
              <a:rPr lang="es-CL" b="1" dirty="0" smtClean="0"/>
              <a:t>Competencias Específicas  Disciplinares</a:t>
            </a:r>
            <a:endParaRPr lang="es-ES_tradnl" dirty="0" smtClean="0"/>
          </a:p>
          <a:p>
            <a:endParaRPr lang="es-CL" dirty="0"/>
          </a:p>
        </p:txBody>
      </p:sp>
    </p:spTree>
    <p:extLst>
      <p:ext uri="{BB962C8B-B14F-4D97-AF65-F5344CB8AC3E}">
        <p14:creationId xmlns:p14="http://schemas.microsoft.com/office/powerpoint/2010/main" val="324542498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88509" y="575424"/>
            <a:ext cx="4365507" cy="6013438"/>
          </a:xfrm>
          <a:prstGeom prst="rect">
            <a:avLst/>
          </a:prstGeom>
          <a:noFill/>
          <a:ln>
            <a:solidFill>
              <a:srgbClr val="000000"/>
            </a:solidFill>
          </a:ln>
        </p:spPr>
        <p:txBody>
          <a:bodyPr wrap="square" rtlCol="0">
            <a:spAutoFit/>
          </a:bodyPr>
          <a:lstStyle/>
          <a:p>
            <a:pPr algn="ctr">
              <a:lnSpc>
                <a:spcPct val="110000"/>
              </a:lnSpc>
            </a:pPr>
            <a:r>
              <a:rPr lang="es-ES_tradnl" sz="1400" b="1" dirty="0" smtClean="0"/>
              <a:t>Propuesta</a:t>
            </a:r>
          </a:p>
          <a:p>
            <a:pPr algn="just">
              <a:lnSpc>
                <a:spcPct val="110000"/>
              </a:lnSpc>
            </a:pPr>
            <a:endParaRPr lang="es-ES_tradnl" sz="1400" dirty="0"/>
          </a:p>
          <a:p>
            <a:pPr lvl="0" algn="just">
              <a:lnSpc>
                <a:spcPct val="110000"/>
              </a:lnSpc>
            </a:pPr>
            <a:r>
              <a:rPr lang="es-CL" sz="1400" dirty="0" smtClean="0"/>
              <a:t>13. </a:t>
            </a:r>
            <a:r>
              <a:rPr lang="es-CL" sz="1400" dirty="0" smtClean="0">
                <a:solidFill>
                  <a:srgbClr val="3366FF"/>
                </a:solidFill>
              </a:rPr>
              <a:t>Aplica</a:t>
            </a:r>
            <a:r>
              <a:rPr lang="es-CL" sz="1400" dirty="0" smtClean="0"/>
              <a:t> </a:t>
            </a:r>
            <a:r>
              <a:rPr lang="es-CL" sz="1400" dirty="0"/>
              <a:t>conocimientos de la </a:t>
            </a:r>
            <a:r>
              <a:rPr lang="es-CL" sz="1400" dirty="0">
                <a:solidFill>
                  <a:srgbClr val="3366FF"/>
                </a:solidFill>
              </a:rPr>
              <a:t>Bioquímica, Química y otras ciencias</a:t>
            </a:r>
            <a:r>
              <a:rPr lang="es-CL" sz="1400" dirty="0"/>
              <a:t> para la solución de problemas cualitativos y cuantitativos de sistemas biológicos </a:t>
            </a:r>
            <a:r>
              <a:rPr lang="es-CL" sz="1400" dirty="0">
                <a:solidFill>
                  <a:srgbClr val="3366FF"/>
                </a:solidFill>
              </a:rPr>
              <a:t>utilizando el método científico</a:t>
            </a:r>
            <a:r>
              <a:rPr lang="es-CL" sz="1400" dirty="0" smtClean="0">
                <a:solidFill>
                  <a:srgbClr val="3366FF"/>
                </a:solidFill>
              </a:rPr>
              <a:t>.</a:t>
            </a:r>
          </a:p>
          <a:p>
            <a:pPr lvl="0" algn="just">
              <a:lnSpc>
                <a:spcPct val="110000"/>
              </a:lnSpc>
            </a:pPr>
            <a:endParaRPr lang="es-ES_tradnl" sz="1400" dirty="0" smtClean="0">
              <a:effectLst/>
            </a:endParaRPr>
          </a:p>
          <a:p>
            <a:pPr lvl="0" algn="just">
              <a:lnSpc>
                <a:spcPct val="110000"/>
              </a:lnSpc>
            </a:pPr>
            <a:r>
              <a:rPr lang="es-CL" sz="1400" dirty="0" smtClean="0"/>
              <a:t>14.</a:t>
            </a:r>
            <a:r>
              <a:rPr lang="es-CL" sz="1400" dirty="0" smtClean="0">
                <a:solidFill>
                  <a:srgbClr val="3366FF"/>
                </a:solidFill>
              </a:rPr>
              <a:t> Posee </a:t>
            </a:r>
            <a:r>
              <a:rPr lang="es-CL" sz="1400" dirty="0"/>
              <a:t>destrezas en el uso de instrumentación para la realización de experiencias químicas y bioquímicas</a:t>
            </a:r>
            <a:r>
              <a:rPr lang="es-CL" sz="1400" dirty="0" smtClean="0"/>
              <a:t>.</a:t>
            </a:r>
          </a:p>
          <a:p>
            <a:pPr lvl="0" algn="just">
              <a:lnSpc>
                <a:spcPct val="110000"/>
              </a:lnSpc>
            </a:pPr>
            <a:endParaRPr lang="es-ES_tradnl" sz="1400" dirty="0"/>
          </a:p>
          <a:p>
            <a:pPr lvl="0" algn="just">
              <a:lnSpc>
                <a:spcPct val="110000"/>
              </a:lnSpc>
            </a:pPr>
            <a:r>
              <a:rPr lang="es-CL" sz="1400" dirty="0" smtClean="0"/>
              <a:t>15. </a:t>
            </a:r>
            <a:r>
              <a:rPr lang="es-CL" sz="1400" dirty="0" smtClean="0">
                <a:solidFill>
                  <a:srgbClr val="3366FF"/>
                </a:solidFill>
              </a:rPr>
              <a:t>Aplica </a:t>
            </a:r>
            <a:r>
              <a:rPr lang="es-CL" sz="1400" dirty="0">
                <a:solidFill>
                  <a:srgbClr val="3366FF"/>
                </a:solidFill>
              </a:rPr>
              <a:t>las normativas vigentes </a:t>
            </a:r>
            <a:r>
              <a:rPr lang="es-CL" sz="1400" dirty="0"/>
              <a:t>en su trabajo de laboratorio químico, bioquímico y/o biológico, incluyendo seguridad para la manipulación y eliminación de residuos químicos y biológicos</a:t>
            </a:r>
            <a:r>
              <a:rPr lang="es-CL" sz="1400" dirty="0" smtClean="0"/>
              <a:t>.</a:t>
            </a:r>
          </a:p>
          <a:p>
            <a:pPr lvl="0" algn="just">
              <a:lnSpc>
                <a:spcPct val="110000"/>
              </a:lnSpc>
            </a:pPr>
            <a:endParaRPr lang="es-ES_tradnl" sz="1400" dirty="0"/>
          </a:p>
          <a:p>
            <a:pPr lvl="0" algn="just">
              <a:lnSpc>
                <a:spcPct val="110000"/>
              </a:lnSpc>
            </a:pPr>
            <a:r>
              <a:rPr lang="es-CL" sz="1400" dirty="0" smtClean="0"/>
              <a:t>16. Se </a:t>
            </a:r>
            <a:r>
              <a:rPr lang="es-CL" sz="1400" dirty="0"/>
              <a:t>inserta en equipos de trabajo, proyectando sus conocimientos y estrategias experimentales y analíticas en áreas de bioquímica básica, aplicada y en laboratorios clínicos de diagnóstico y otros</a:t>
            </a:r>
            <a:r>
              <a:rPr lang="es-CL" sz="1400" dirty="0" smtClean="0"/>
              <a:t>.</a:t>
            </a:r>
          </a:p>
          <a:p>
            <a:pPr lvl="0" algn="just">
              <a:lnSpc>
                <a:spcPct val="110000"/>
              </a:lnSpc>
            </a:pPr>
            <a:endParaRPr lang="es-ES_tradnl" sz="1400" dirty="0"/>
          </a:p>
          <a:p>
            <a:pPr lvl="0" algn="just">
              <a:lnSpc>
                <a:spcPct val="110000"/>
              </a:lnSpc>
            </a:pPr>
            <a:r>
              <a:rPr lang="es-CL" sz="1400" dirty="0" smtClean="0"/>
              <a:t>17. Participa  </a:t>
            </a:r>
            <a:r>
              <a:rPr lang="es-CL" sz="1400" dirty="0"/>
              <a:t>en la elaboración y desarrollo de proyectos de </a:t>
            </a:r>
            <a:r>
              <a:rPr lang="es-CL" sz="1400" dirty="0" smtClean="0"/>
              <a:t>investigación </a:t>
            </a:r>
            <a:r>
              <a:rPr lang="es-CL" sz="1400" dirty="0"/>
              <a:t>en su disciplina, en universidades y centros de investigación o empresas </a:t>
            </a:r>
            <a:r>
              <a:rPr lang="es-CL" sz="1400" dirty="0">
                <a:solidFill>
                  <a:srgbClr val="3366FF"/>
                </a:solidFill>
              </a:rPr>
              <a:t>para la generación y comunicación de nuevo conocimiento.</a:t>
            </a:r>
            <a:endParaRPr lang="es-ES_tradnl" sz="1400" dirty="0">
              <a:solidFill>
                <a:srgbClr val="3366FF"/>
              </a:solidFill>
            </a:endParaRPr>
          </a:p>
          <a:p>
            <a:pPr algn="just">
              <a:lnSpc>
                <a:spcPct val="110000"/>
              </a:lnSpc>
            </a:pPr>
            <a:endParaRPr lang="es-CL" sz="1400" dirty="0"/>
          </a:p>
        </p:txBody>
      </p:sp>
      <p:sp>
        <p:nvSpPr>
          <p:cNvPr id="5" name="CuadroTexto 4"/>
          <p:cNvSpPr txBox="1"/>
          <p:nvPr/>
        </p:nvSpPr>
        <p:spPr>
          <a:xfrm>
            <a:off x="4673076" y="575443"/>
            <a:ext cx="4296056" cy="6013438"/>
          </a:xfrm>
          <a:prstGeom prst="rect">
            <a:avLst/>
          </a:prstGeom>
          <a:noFill/>
          <a:ln>
            <a:solidFill>
              <a:srgbClr val="000000"/>
            </a:solidFill>
          </a:ln>
        </p:spPr>
        <p:txBody>
          <a:bodyPr wrap="square" rtlCol="0">
            <a:spAutoFit/>
          </a:bodyPr>
          <a:lstStyle/>
          <a:p>
            <a:pPr algn="ctr">
              <a:lnSpc>
                <a:spcPct val="110000"/>
              </a:lnSpc>
            </a:pPr>
            <a:r>
              <a:rPr lang="es-CL" sz="1400" b="1" dirty="0" smtClean="0"/>
              <a:t>Actual</a:t>
            </a:r>
          </a:p>
          <a:p>
            <a:pPr algn="just">
              <a:lnSpc>
                <a:spcPct val="110000"/>
              </a:lnSpc>
            </a:pPr>
            <a:endParaRPr lang="es-CL" sz="1400" dirty="0" smtClean="0"/>
          </a:p>
          <a:p>
            <a:pPr algn="just">
              <a:lnSpc>
                <a:spcPct val="110000"/>
              </a:lnSpc>
            </a:pPr>
            <a:r>
              <a:rPr lang="es-CL" sz="1400" dirty="0" smtClean="0"/>
              <a:t>14. Demuestra y aplica conocimientos de la química, bioquímica y ciencias biomoleculares, a la solución de problemas cualitativos y cuantitativos de sistemas biológicos con características conocidas.</a:t>
            </a:r>
          </a:p>
          <a:p>
            <a:pPr algn="just">
              <a:lnSpc>
                <a:spcPct val="110000"/>
              </a:lnSpc>
            </a:pPr>
            <a:endParaRPr lang="es-CL" sz="1400" dirty="0" smtClean="0"/>
          </a:p>
          <a:p>
            <a:pPr algn="just">
              <a:lnSpc>
                <a:spcPct val="110000"/>
              </a:lnSpc>
            </a:pPr>
            <a:r>
              <a:rPr lang="es-CL" sz="1400" dirty="0" smtClean="0"/>
              <a:t>15. Adquiere destrezas en el desarrollo y uso de instrumentación para la realización de experiencias analíticas químicas y bioquímicas.</a:t>
            </a:r>
          </a:p>
          <a:p>
            <a:pPr algn="just">
              <a:lnSpc>
                <a:spcPct val="110000"/>
              </a:lnSpc>
            </a:pPr>
            <a:endParaRPr lang="es-CL" sz="1400" dirty="0" smtClean="0"/>
          </a:p>
          <a:p>
            <a:pPr algn="just">
              <a:lnSpc>
                <a:spcPct val="110000"/>
              </a:lnSpc>
            </a:pPr>
            <a:r>
              <a:rPr lang="es-CL" sz="1400" dirty="0" smtClean="0"/>
              <a:t>16. Trabaja, según la norma, en un laboratorio químico, bioquímico y/o biológico, incluyendo seguridad, manipulación y eliminación de residuos químicos y biológicos.</a:t>
            </a:r>
          </a:p>
          <a:p>
            <a:pPr algn="just">
              <a:lnSpc>
                <a:spcPct val="110000"/>
              </a:lnSpc>
            </a:pPr>
            <a:endParaRPr lang="es-CL" sz="1400" dirty="0" smtClean="0"/>
          </a:p>
          <a:p>
            <a:pPr algn="just">
              <a:lnSpc>
                <a:spcPct val="110000"/>
              </a:lnSpc>
            </a:pPr>
            <a:r>
              <a:rPr lang="es-CL" sz="1400" dirty="0" smtClean="0"/>
              <a:t>17. Se inserta en equipos de trabajo, proyectando sus conocimientos y estrategias experimentales en áreas de bioquímica básica y aplicada, y en el diagnóstico clínico.</a:t>
            </a:r>
          </a:p>
          <a:p>
            <a:pPr algn="just">
              <a:lnSpc>
                <a:spcPct val="110000"/>
              </a:lnSpc>
            </a:pPr>
            <a:endParaRPr lang="es-CL" sz="1400" dirty="0" smtClean="0"/>
          </a:p>
          <a:p>
            <a:pPr algn="just">
              <a:lnSpc>
                <a:spcPct val="110000"/>
              </a:lnSpc>
            </a:pPr>
            <a:r>
              <a:rPr lang="es-CL" sz="1400" dirty="0" smtClean="0"/>
              <a:t>18. Participa en la elaboración y en el desarrollo de proyectos de investigación en su disciplina, en universidades y centros de investigación o empresas.</a:t>
            </a:r>
          </a:p>
          <a:p>
            <a:pPr algn="just">
              <a:lnSpc>
                <a:spcPct val="110000"/>
              </a:lnSpc>
            </a:pPr>
            <a:endParaRPr lang="es-CL" sz="1400" dirty="0"/>
          </a:p>
          <a:p>
            <a:pPr algn="just">
              <a:lnSpc>
                <a:spcPct val="110000"/>
              </a:lnSpc>
            </a:pPr>
            <a:endParaRPr lang="es-CL" sz="1400" dirty="0"/>
          </a:p>
        </p:txBody>
      </p:sp>
      <p:sp>
        <p:nvSpPr>
          <p:cNvPr id="6" name="CuadroTexto 5"/>
          <p:cNvSpPr txBox="1"/>
          <p:nvPr/>
        </p:nvSpPr>
        <p:spPr>
          <a:xfrm>
            <a:off x="2583782" y="49605"/>
            <a:ext cx="4019049" cy="646331"/>
          </a:xfrm>
          <a:prstGeom prst="rect">
            <a:avLst/>
          </a:prstGeom>
          <a:noFill/>
        </p:spPr>
        <p:txBody>
          <a:bodyPr wrap="none" rtlCol="0">
            <a:spAutoFit/>
          </a:bodyPr>
          <a:lstStyle/>
          <a:p>
            <a:r>
              <a:rPr lang="es-CL" b="1" dirty="0" smtClean="0"/>
              <a:t>Competencias Específicas  Profesionales</a:t>
            </a:r>
          </a:p>
          <a:p>
            <a:endParaRPr lang="es-CL" dirty="0"/>
          </a:p>
        </p:txBody>
      </p:sp>
    </p:spTree>
    <p:extLst>
      <p:ext uri="{BB962C8B-B14F-4D97-AF65-F5344CB8AC3E}">
        <p14:creationId xmlns:p14="http://schemas.microsoft.com/office/powerpoint/2010/main" val="52499356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1585</TotalTime>
  <Words>4486</Words>
  <Application>Microsoft Macintosh PowerPoint</Application>
  <PresentationFormat>Presentación en pantalla (4:3)</PresentationFormat>
  <Paragraphs>642</Paragraphs>
  <Slides>49</Slides>
  <Notes>0</Notes>
  <HiddenSlides>0</HiddenSlides>
  <MMClips>0</MMClips>
  <ScaleCrop>false</ScaleCrop>
  <HeadingPairs>
    <vt:vector size="4" baseType="variant">
      <vt:variant>
        <vt:lpstr>Tema</vt:lpstr>
      </vt:variant>
      <vt:variant>
        <vt:i4>1</vt:i4>
      </vt:variant>
      <vt:variant>
        <vt:lpstr>Títulos de diapositiva</vt:lpstr>
      </vt:variant>
      <vt:variant>
        <vt:i4>49</vt:i4>
      </vt:variant>
    </vt:vector>
  </HeadingPairs>
  <TitlesOfParts>
    <vt:vector size="50" baseType="lpstr">
      <vt:lpstr>Tema de Office</vt:lpstr>
      <vt:lpstr>Presentación de PowerPoint</vt:lpstr>
      <vt:lpstr>Hoy….</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Reglamento de prácticas: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Alexis González </dc:creator>
  <cp:lastModifiedBy>Alexis González </cp:lastModifiedBy>
  <cp:revision>57</cp:revision>
  <dcterms:created xsi:type="dcterms:W3CDTF">2018-03-01T19:05:26Z</dcterms:created>
  <dcterms:modified xsi:type="dcterms:W3CDTF">2018-03-15T13:52:50Z</dcterms:modified>
</cp:coreProperties>
</file>